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5"/>
  </p:sldMasterIdLst>
  <p:notesMasterIdLst>
    <p:notesMasterId r:id="rId60"/>
  </p:notesMasterIdLst>
  <p:sldIdLst>
    <p:sldId id="256" r:id="rId6"/>
    <p:sldId id="354" r:id="rId7"/>
    <p:sldId id="1141" r:id="rId8"/>
    <p:sldId id="1046" r:id="rId9"/>
    <p:sldId id="1142" r:id="rId10"/>
    <p:sldId id="1143" r:id="rId11"/>
    <p:sldId id="1118" r:id="rId12"/>
    <p:sldId id="1119" r:id="rId13"/>
    <p:sldId id="1146" r:id="rId14"/>
    <p:sldId id="1147" r:id="rId15"/>
    <p:sldId id="1158" r:id="rId16"/>
    <p:sldId id="1150" r:id="rId17"/>
    <p:sldId id="1155" r:id="rId18"/>
    <p:sldId id="1148" r:id="rId19"/>
    <p:sldId id="1149" r:id="rId20"/>
    <p:sldId id="1152" r:id="rId21"/>
    <p:sldId id="1156" r:id="rId22"/>
    <p:sldId id="1157" r:id="rId23"/>
    <p:sldId id="1028" r:id="rId24"/>
    <p:sldId id="1098" r:id="rId25"/>
    <p:sldId id="1165" r:id="rId26"/>
    <p:sldId id="1133" r:id="rId27"/>
    <p:sldId id="1135" r:id="rId28"/>
    <p:sldId id="1104" r:id="rId29"/>
    <p:sldId id="1101" r:id="rId30"/>
    <p:sldId id="1044" r:id="rId31"/>
    <p:sldId id="359" r:id="rId32"/>
    <p:sldId id="1002" r:id="rId33"/>
    <p:sldId id="357" r:id="rId34"/>
    <p:sldId id="355" r:id="rId35"/>
    <p:sldId id="358" r:id="rId36"/>
    <p:sldId id="380" r:id="rId37"/>
    <p:sldId id="362" r:id="rId38"/>
    <p:sldId id="1153" r:id="rId39"/>
    <p:sldId id="1154" r:id="rId40"/>
    <p:sldId id="1086" r:id="rId41"/>
    <p:sldId id="1136" r:id="rId42"/>
    <p:sldId id="1137" r:id="rId43"/>
    <p:sldId id="1109" r:id="rId44"/>
    <p:sldId id="1110" r:id="rId45"/>
    <p:sldId id="1145" r:id="rId46"/>
    <p:sldId id="259" r:id="rId47"/>
    <p:sldId id="298" r:id="rId48"/>
    <p:sldId id="1144" r:id="rId49"/>
    <p:sldId id="1160" r:id="rId50"/>
    <p:sldId id="1161" r:id="rId51"/>
    <p:sldId id="1162" r:id="rId52"/>
    <p:sldId id="1163" r:id="rId53"/>
    <p:sldId id="999" r:id="rId54"/>
    <p:sldId id="258" r:id="rId55"/>
    <p:sldId id="257" r:id="rId56"/>
    <p:sldId id="1013" r:id="rId57"/>
    <p:sldId id="1033" r:id="rId58"/>
    <p:sldId id="1057"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MBIT\pmb" initials="K" lastIdx="2" clrIdx="0">
    <p:extLst>
      <p:ext uri="{19B8F6BF-5375-455C-9EA6-DF929625EA0E}">
        <p15:presenceInfo xmlns:p15="http://schemas.microsoft.com/office/powerpoint/2012/main" userId="KOMBIT\pmb" providerId="None"/>
      </p:ext>
    </p:extLst>
  </p:cmAuthor>
  <p:cmAuthor id="2" name="Aske Walther Sørensen" initials="AWS" lastIdx="1" clrIdx="1">
    <p:extLst>
      <p:ext uri="{19B8F6BF-5375-455C-9EA6-DF929625EA0E}">
        <p15:presenceInfo xmlns:p15="http://schemas.microsoft.com/office/powerpoint/2012/main" userId="S::AWS@kombit.dk::e41c343c-2cfd-4d4f-a1ac-9d1d143c8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9339" autoAdjust="0"/>
  </p:normalViewPr>
  <p:slideViewPr>
    <p:cSldViewPr snapToGrid="0">
      <p:cViewPr varScale="1">
        <p:scale>
          <a:sx n="112" d="100"/>
          <a:sy n="112" d="100"/>
        </p:scale>
        <p:origin x="3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FCC5FD9E-1DD3-4F9C-BB60-03928BD2B215}"/>
    <pc:docChg chg="delSld modSld">
      <pc:chgData name="Aske Walther Sørensen" userId="e41c343c-2cfd-4d4f-a1ac-9d1d143c8b84" providerId="ADAL" clId="{FCC5FD9E-1DD3-4F9C-BB60-03928BD2B215}" dt="2023-01-17T08:52:57.269" v="12"/>
      <pc:docMkLst>
        <pc:docMk/>
      </pc:docMkLst>
      <pc:sldChg chg="del">
        <pc:chgData name="Aske Walther Sørensen" userId="e41c343c-2cfd-4d4f-a1ac-9d1d143c8b84" providerId="ADAL" clId="{FCC5FD9E-1DD3-4F9C-BB60-03928BD2B215}" dt="2023-01-17T07:54:08.921" v="0" actId="47"/>
        <pc:sldMkLst>
          <pc:docMk/>
          <pc:sldMk cId="1336503931" sldId="1019"/>
        </pc:sldMkLst>
      </pc:sldChg>
      <pc:sldChg chg="del">
        <pc:chgData name="Aske Walther Sørensen" userId="e41c343c-2cfd-4d4f-a1ac-9d1d143c8b84" providerId="ADAL" clId="{FCC5FD9E-1DD3-4F9C-BB60-03928BD2B215}" dt="2023-01-17T07:54:08.921" v="0" actId="47"/>
        <pc:sldMkLst>
          <pc:docMk/>
          <pc:sldMk cId="163620445" sldId="1025"/>
        </pc:sldMkLst>
      </pc:sldChg>
      <pc:sldChg chg="modSp mod">
        <pc:chgData name="Aske Walther Sørensen" userId="e41c343c-2cfd-4d4f-a1ac-9d1d143c8b84" providerId="ADAL" clId="{FCC5FD9E-1DD3-4F9C-BB60-03928BD2B215}" dt="2023-01-17T08:52:57.269" v="12"/>
        <pc:sldMkLst>
          <pc:docMk/>
          <pc:sldMk cId="1843169719" sldId="1161"/>
        </pc:sldMkLst>
        <pc:spChg chg="mod">
          <ac:chgData name="Aske Walther Sørensen" userId="e41c343c-2cfd-4d4f-a1ac-9d1d143c8b84" providerId="ADAL" clId="{FCC5FD9E-1DD3-4F9C-BB60-03928BD2B215}" dt="2023-01-17T08:52:57.269" v="12"/>
          <ac:spMkLst>
            <pc:docMk/>
            <pc:sldMk cId="1843169719" sldId="1161"/>
            <ac:spMk id="3" creationId="{073E70FA-0E7B-0B25-9412-8A664D2649F5}"/>
          </ac:spMkLst>
        </pc:spChg>
      </pc:sldChg>
    </pc:docChg>
  </pc:docChgLst>
  <pc:docChgLst>
    <pc:chgData name="Aske Walther Sørensen" userId="e41c343c-2cfd-4d4f-a1ac-9d1d143c8b84" providerId="ADAL" clId="{CC080642-FA5A-4C50-B12F-71EA3C759D93}"/>
    <pc:docChg chg="undo custSel addSld modSld">
      <pc:chgData name="Aske Walther Sørensen" userId="e41c343c-2cfd-4d4f-a1ac-9d1d143c8b84" providerId="ADAL" clId="{CC080642-FA5A-4C50-B12F-71EA3C759D93}" dt="2022-12-15T07:42:28.971" v="275"/>
      <pc:docMkLst>
        <pc:docMk/>
      </pc:docMkLst>
      <pc:sldChg chg="modSp mod">
        <pc:chgData name="Aske Walther Sørensen" userId="e41c343c-2cfd-4d4f-a1ac-9d1d143c8b84" providerId="ADAL" clId="{CC080642-FA5A-4C50-B12F-71EA3C759D93}" dt="2022-12-15T07:34:35.429" v="0" actId="20577"/>
        <pc:sldMkLst>
          <pc:docMk/>
          <pc:sldMk cId="1997744217" sldId="256"/>
        </pc:sldMkLst>
        <pc:spChg chg="mod">
          <ac:chgData name="Aske Walther Sørensen" userId="e41c343c-2cfd-4d4f-a1ac-9d1d143c8b84" providerId="ADAL" clId="{CC080642-FA5A-4C50-B12F-71EA3C759D93}" dt="2022-12-15T07:34:35.429" v="0" actId="20577"/>
          <ac:spMkLst>
            <pc:docMk/>
            <pc:sldMk cId="1997744217" sldId="256"/>
            <ac:spMk id="2" creationId="{B017115A-5883-4276-BE3B-9F786ED6CF49}"/>
          </ac:spMkLst>
        </pc:spChg>
      </pc:sldChg>
      <pc:sldChg chg="addSp delSp modSp mod">
        <pc:chgData name="Aske Walther Sørensen" userId="e41c343c-2cfd-4d4f-a1ac-9d1d143c8b84" providerId="ADAL" clId="{CC080642-FA5A-4C50-B12F-71EA3C759D93}" dt="2022-12-15T07:36:19.250" v="170" actId="478"/>
        <pc:sldMkLst>
          <pc:docMk/>
          <pc:sldMk cId="4047686680" sldId="354"/>
        </pc:sldMkLst>
        <pc:spChg chg="add del mod">
          <ac:chgData name="Aske Walther Sørensen" userId="e41c343c-2cfd-4d4f-a1ac-9d1d143c8b84" providerId="ADAL" clId="{CC080642-FA5A-4C50-B12F-71EA3C759D93}" dt="2022-12-15T07:36:19.250" v="170" actId="478"/>
          <ac:spMkLst>
            <pc:docMk/>
            <pc:sldMk cId="4047686680" sldId="354"/>
            <ac:spMk id="3" creationId="{3FA333EA-37B8-07A3-4D1C-50AA4494C4C7}"/>
          </ac:spMkLst>
        </pc:spChg>
      </pc:sldChg>
      <pc:sldChg chg="addSp delSp modSp new mod modAnim">
        <pc:chgData name="Aske Walther Sørensen" userId="e41c343c-2cfd-4d4f-a1ac-9d1d143c8b84" providerId="ADAL" clId="{CC080642-FA5A-4C50-B12F-71EA3C759D93}" dt="2022-12-15T07:42:28.971" v="275"/>
        <pc:sldMkLst>
          <pc:docMk/>
          <pc:sldMk cId="1102441502" sldId="1141"/>
        </pc:sldMkLst>
        <pc:spChg chg="add del">
          <ac:chgData name="Aske Walther Sørensen" userId="e41c343c-2cfd-4d4f-a1ac-9d1d143c8b84" providerId="ADAL" clId="{CC080642-FA5A-4C50-B12F-71EA3C759D93}" dt="2022-12-15T07:38:02.613" v="179"/>
          <ac:spMkLst>
            <pc:docMk/>
            <pc:sldMk cId="1102441502" sldId="1141"/>
            <ac:spMk id="2" creationId="{AF06C645-3EAB-7B63-98FC-7A170A687BF5}"/>
          </ac:spMkLst>
        </pc:spChg>
        <pc:spChg chg="mod">
          <ac:chgData name="Aske Walther Sørensen" userId="e41c343c-2cfd-4d4f-a1ac-9d1d143c8b84" providerId="ADAL" clId="{CC080642-FA5A-4C50-B12F-71EA3C759D93}" dt="2022-12-15T07:41:47.507" v="268" actId="20577"/>
          <ac:spMkLst>
            <pc:docMk/>
            <pc:sldMk cId="1102441502" sldId="1141"/>
            <ac:spMk id="3" creationId="{BC6414CC-2863-F691-BFA3-5D0F9081C8A9}"/>
          </ac:spMkLst>
        </pc:spChg>
        <pc:picChg chg="add mod">
          <ac:chgData name="Aske Walther Sørensen" userId="e41c343c-2cfd-4d4f-a1ac-9d1d143c8b84" providerId="ADAL" clId="{CC080642-FA5A-4C50-B12F-71EA3C759D93}" dt="2022-12-15T07:42:16.822" v="272" actId="1076"/>
          <ac:picMkLst>
            <pc:docMk/>
            <pc:sldMk cId="1102441502" sldId="1141"/>
            <ac:picMk id="6" creationId="{2001BC79-5209-F840-006C-1C0EEEFEB350}"/>
          </ac:picMkLst>
        </pc:picChg>
        <pc:picChg chg="add del mod">
          <ac:chgData name="Aske Walther Sørensen" userId="e41c343c-2cfd-4d4f-a1ac-9d1d143c8b84" providerId="ADAL" clId="{CC080642-FA5A-4C50-B12F-71EA3C759D93}" dt="2022-12-15T07:37:51.875" v="178" actId="931"/>
          <ac:picMkLst>
            <pc:docMk/>
            <pc:sldMk cId="1102441502" sldId="1141"/>
            <ac:picMk id="8" creationId="{C2F3B3B7-F2DD-199A-DB65-F8AED0008779}"/>
          </ac:picMkLst>
        </pc:picChg>
        <pc:picChg chg="add mod">
          <ac:chgData name="Aske Walther Sørensen" userId="e41c343c-2cfd-4d4f-a1ac-9d1d143c8b84" providerId="ADAL" clId="{CC080642-FA5A-4C50-B12F-71EA3C759D93}" dt="2022-12-15T07:38:02.613" v="179"/>
          <ac:picMkLst>
            <pc:docMk/>
            <pc:sldMk cId="1102441502" sldId="1141"/>
            <ac:picMk id="10" creationId="{3382E0DB-A8BC-4687-BADC-E0E62BD0075E}"/>
          </ac:picMkLst>
        </pc:picChg>
        <pc:picChg chg="add mod">
          <ac:chgData name="Aske Walther Sørensen" userId="e41c343c-2cfd-4d4f-a1ac-9d1d143c8b84" providerId="ADAL" clId="{CC080642-FA5A-4C50-B12F-71EA3C759D93}" dt="2022-12-15T07:41:28.931" v="266" actId="1076"/>
          <ac:picMkLst>
            <pc:docMk/>
            <pc:sldMk cId="1102441502" sldId="1141"/>
            <ac:picMk id="12" creationId="{B56491C6-F350-335D-A09E-6E8FEDB177DA}"/>
          </ac:picMkLst>
        </pc:picChg>
        <pc:picChg chg="add mod">
          <ac:chgData name="Aske Walther Sørensen" userId="e41c343c-2cfd-4d4f-a1ac-9d1d143c8b84" providerId="ADAL" clId="{CC080642-FA5A-4C50-B12F-71EA3C759D93}" dt="2022-12-15T07:41:14.287" v="265" actId="1076"/>
          <ac:picMkLst>
            <pc:docMk/>
            <pc:sldMk cId="1102441502" sldId="1141"/>
            <ac:picMk id="1026" creationId="{07DCB5BD-37E6-BF54-7FA9-E119D289E2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76E45-7BE0-4867-BA05-12ADBF9B6FC9}" type="datetimeFigureOut">
              <a:rPr lang="da-DK" smtClean="0"/>
              <a:t>17-01-2023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C6C76-FDF3-4E82-BC35-ACF4CBA95B4E}" type="slidenum">
              <a:rPr lang="da-DK" smtClean="0"/>
              <a:t>‹nr.›</a:t>
            </a:fld>
            <a:endParaRPr lang="da-DK"/>
          </a:p>
        </p:txBody>
      </p:sp>
    </p:spTree>
    <p:extLst>
      <p:ext uri="{BB962C8B-B14F-4D97-AF65-F5344CB8AC3E}">
        <p14:creationId xmlns:p14="http://schemas.microsoft.com/office/powerpoint/2010/main" val="108457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1</a:t>
            </a:fld>
            <a:endParaRPr lang="da-DK"/>
          </a:p>
        </p:txBody>
      </p:sp>
    </p:spTree>
    <p:extLst>
      <p:ext uri="{BB962C8B-B14F-4D97-AF65-F5344CB8AC3E}">
        <p14:creationId xmlns:p14="http://schemas.microsoft.com/office/powerpoint/2010/main" val="3259147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Hop op grundet prioritering af fejl v. release 2.0  uge 40. </a:t>
            </a:r>
          </a:p>
        </p:txBody>
      </p:sp>
      <p:sp>
        <p:nvSpPr>
          <p:cNvPr id="4" name="Pladsholder til slidenummer 3"/>
          <p:cNvSpPr>
            <a:spLocks noGrp="1"/>
          </p:cNvSpPr>
          <p:nvPr>
            <p:ph type="sldNum" sz="quarter" idx="5"/>
          </p:nvPr>
        </p:nvSpPr>
        <p:spPr/>
        <p:txBody>
          <a:bodyPr/>
          <a:lstStyle/>
          <a:p>
            <a:fld id="{25EC6C76-FDF3-4E82-BC35-ACF4CBA95B4E}" type="slidenum">
              <a:rPr lang="da-DK" smtClean="0"/>
              <a:t>50</a:t>
            </a:fld>
            <a:endParaRPr lang="da-DK"/>
          </a:p>
        </p:txBody>
      </p:sp>
    </p:spTree>
    <p:extLst>
      <p:ext uri="{BB962C8B-B14F-4D97-AF65-F5344CB8AC3E}">
        <p14:creationId xmlns:p14="http://schemas.microsoft.com/office/powerpoint/2010/main" val="203469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Hop op grundet prioritering af fejl v. release 2.0 uge 40. </a:t>
            </a:r>
          </a:p>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51</a:t>
            </a:fld>
            <a:endParaRPr lang="da-DK"/>
          </a:p>
        </p:txBody>
      </p:sp>
    </p:spTree>
    <p:extLst>
      <p:ext uri="{BB962C8B-B14F-4D97-AF65-F5344CB8AC3E}">
        <p14:creationId xmlns:p14="http://schemas.microsoft.com/office/powerpoint/2010/main" val="244821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52</a:t>
            </a:fld>
            <a:endParaRPr lang="da-DK"/>
          </a:p>
        </p:txBody>
      </p:sp>
    </p:spTree>
    <p:extLst>
      <p:ext uri="{BB962C8B-B14F-4D97-AF65-F5344CB8AC3E}">
        <p14:creationId xmlns:p14="http://schemas.microsoft.com/office/powerpoint/2010/main" val="4045554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a:t>
            </a:fld>
            <a:endParaRPr lang="da-DK"/>
          </a:p>
        </p:txBody>
      </p:sp>
    </p:spTree>
    <p:extLst>
      <p:ext uri="{BB962C8B-B14F-4D97-AF65-F5344CB8AC3E}">
        <p14:creationId xmlns:p14="http://schemas.microsoft.com/office/powerpoint/2010/main" val="3954362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https://www.kommunernespensionssystem.dk/meddelelse/doedsproces-lukker-ikke-altid-sager/</a:t>
            </a:r>
          </a:p>
        </p:txBody>
      </p:sp>
      <p:sp>
        <p:nvSpPr>
          <p:cNvPr id="4" name="Pladsholder til slidenummer 3"/>
          <p:cNvSpPr>
            <a:spLocks noGrp="1"/>
          </p:cNvSpPr>
          <p:nvPr>
            <p:ph type="sldNum" sz="quarter" idx="5"/>
          </p:nvPr>
        </p:nvSpPr>
        <p:spPr/>
        <p:txBody>
          <a:bodyPr/>
          <a:lstStyle/>
          <a:p>
            <a:fld id="{25EC6C76-FDF3-4E82-BC35-ACF4CBA95B4E}" type="slidenum">
              <a:rPr lang="da-DK" smtClean="0"/>
              <a:t>22</a:t>
            </a:fld>
            <a:endParaRPr lang="da-DK"/>
          </a:p>
        </p:txBody>
      </p:sp>
    </p:spTree>
    <p:extLst>
      <p:ext uri="{BB962C8B-B14F-4D97-AF65-F5344CB8AC3E}">
        <p14:creationId xmlns:p14="http://schemas.microsoft.com/office/powerpoint/2010/main" val="57242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200"/>
              </a:spcBef>
            </a:pPr>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24</a:t>
            </a:fld>
            <a:endParaRPr lang="da-DK"/>
          </a:p>
        </p:txBody>
      </p:sp>
    </p:spTree>
    <p:extLst>
      <p:ext uri="{BB962C8B-B14F-4D97-AF65-F5344CB8AC3E}">
        <p14:creationId xmlns:p14="http://schemas.microsoft.com/office/powerpoint/2010/main" val="146824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25</a:t>
            </a:fld>
            <a:endParaRPr lang="da-DK"/>
          </a:p>
        </p:txBody>
      </p:sp>
    </p:spTree>
    <p:extLst>
      <p:ext uri="{BB962C8B-B14F-4D97-AF65-F5344CB8AC3E}">
        <p14:creationId xmlns:p14="http://schemas.microsoft.com/office/powerpoint/2010/main" val="364715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29</a:t>
            </a:fld>
            <a:endParaRPr lang="da-DK"/>
          </a:p>
        </p:txBody>
      </p:sp>
    </p:spTree>
    <p:extLst>
      <p:ext uri="{BB962C8B-B14F-4D97-AF65-F5344CB8AC3E}">
        <p14:creationId xmlns:p14="http://schemas.microsoft.com/office/powerpoint/2010/main" val="66772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30</a:t>
            </a:fld>
            <a:endParaRPr lang="da-DK"/>
          </a:p>
        </p:txBody>
      </p:sp>
    </p:spTree>
    <p:extLst>
      <p:ext uri="{BB962C8B-B14F-4D97-AF65-F5344CB8AC3E}">
        <p14:creationId xmlns:p14="http://schemas.microsoft.com/office/powerpoint/2010/main" val="413853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Spørgsmål til inspiration:</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spørgsmål til andre kommuners </a:t>
            </a:r>
            <a:r>
              <a:rPr lang="da-DK" sz="1600" b="1" dirty="0"/>
              <a:t>brug af KP Basis</a:t>
            </a:r>
            <a:r>
              <a:rPr lang="da-DK" dirty="0"/>
              <a:t>?</a:t>
            </a:r>
          </a:p>
          <a:p>
            <a:pPr marL="342900" lvl="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Hvilke </a:t>
            </a:r>
            <a:r>
              <a:rPr lang="da-DK" sz="1600" b="1" dirty="0"/>
              <a:t>gode erfaringer </a:t>
            </a:r>
            <a:r>
              <a:rPr lang="da-DK" dirty="0"/>
              <a:t>vil I gerne dele ud af?</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taget </a:t>
            </a:r>
            <a:r>
              <a:rPr lang="da-DK" sz="1600" b="1" dirty="0"/>
              <a:t>træningsmiljøet</a:t>
            </a:r>
            <a:r>
              <a:rPr lang="da-DK" sz="1400" b="1" dirty="0"/>
              <a:t> </a:t>
            </a:r>
            <a:r>
              <a:rPr lang="da-DK" dirty="0"/>
              <a:t>i brug og gjort jer </a:t>
            </a:r>
            <a:r>
              <a:rPr lang="da-DK" sz="1600" b="1" dirty="0"/>
              <a:t>erfaringer </a:t>
            </a:r>
            <a:r>
              <a:rPr lang="da-DK" dirty="0"/>
              <a:t>i den forbindelse?</a:t>
            </a:r>
          </a:p>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31</a:t>
            </a:fld>
            <a:endParaRPr lang="da-DK"/>
          </a:p>
        </p:txBody>
      </p:sp>
    </p:spTree>
    <p:extLst>
      <p:ext uri="{BB962C8B-B14F-4D97-AF65-F5344CB8AC3E}">
        <p14:creationId xmlns:p14="http://schemas.microsoft.com/office/powerpoint/2010/main" val="3356033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8947" y="3506348"/>
            <a:ext cx="8973437" cy="720080"/>
          </a:xfrm>
        </p:spPr>
        <p:txBody>
          <a:bodyPr wrap="square" anchor="b" anchorCtr="0">
            <a:normAutofit/>
          </a:bodyPr>
          <a:lstStyle>
            <a:lvl1pPr>
              <a:lnSpc>
                <a:spcPts val="4500"/>
              </a:lnSpc>
              <a:defRPr sz="4000" cap="all" baseline="0">
                <a:solidFill>
                  <a:schemeClr val="bg1"/>
                </a:solidFill>
              </a:defRPr>
            </a:lvl1pPr>
          </a:lstStyle>
          <a:p>
            <a:r>
              <a:rPr lang="en-US" dirty="0"/>
              <a:t>KLik for at tilføje titel</a:t>
            </a:r>
          </a:p>
        </p:txBody>
      </p:sp>
      <p:sp>
        <p:nvSpPr>
          <p:cNvPr id="3" name="Undertitel 2"/>
          <p:cNvSpPr>
            <a:spLocks noGrp="1"/>
          </p:cNvSpPr>
          <p:nvPr>
            <p:ph type="subTitle" idx="1" hasCustomPrompt="1"/>
          </p:nvPr>
        </p:nvSpPr>
        <p:spPr>
          <a:xfrm>
            <a:off x="587700" y="4437112"/>
            <a:ext cx="8928992" cy="1440160"/>
          </a:xfrm>
        </p:spPr>
        <p:txBody>
          <a:bodyPr>
            <a:normAutofit/>
          </a:bodyPr>
          <a:lstStyle>
            <a:lvl1pPr marL="0" indent="0" algn="l">
              <a:lnSpc>
                <a:spcPts val="3200"/>
              </a:lnSpc>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Klik for at tilføje undertitel/afsender</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1/17/2023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pic>
        <p:nvPicPr>
          <p:cNvPr id="46" name="Billed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200" y="6055201"/>
            <a:ext cx="1526400" cy="485469"/>
          </a:xfrm>
          <a:prstGeom prst="rect">
            <a:avLst/>
          </a:prstGeom>
        </p:spPr>
      </p:pic>
      <p:grpSp>
        <p:nvGrpSpPr>
          <p:cNvPr id="12" name="KombitShape"/>
          <p:cNvGrpSpPr/>
          <p:nvPr/>
        </p:nvGrpSpPr>
        <p:grpSpPr>
          <a:xfrm>
            <a:off x="5166000" y="-143168"/>
            <a:ext cx="7637386" cy="4618506"/>
            <a:chOff x="2117378" y="-143168"/>
            <a:chExt cx="7637386" cy="4618506"/>
          </a:xfrm>
          <a:solidFill>
            <a:schemeClr val="bg1"/>
          </a:solidFill>
        </p:grpSpPr>
        <p:sp>
          <p:nvSpPr>
            <p:cNvPr id="13" name="Krans 3"/>
            <p:cNvSpPr>
              <a:spLocks noChangeAspect="1"/>
            </p:cNvSpPr>
            <p:nvPr/>
          </p:nvSpPr>
          <p:spPr>
            <a:xfrm>
              <a:off x="2117378" y="-143168"/>
              <a:ext cx="4176000" cy="2088000"/>
            </a:xfrm>
            <a:custGeom>
              <a:avLst/>
              <a:gdLst/>
              <a:ahLst/>
              <a:cxnLst/>
              <a:rect l="l" t="t" r="r" b="b"/>
              <a:pathLst>
                <a:path w="4176000" h="2088000">
                  <a:moveTo>
                    <a:pt x="0" y="0"/>
                  </a:moveTo>
                  <a:lnTo>
                    <a:pt x="4176000" y="0"/>
                  </a:lnTo>
                  <a:cubicBezTo>
                    <a:pt x="4176000" y="1153171"/>
                    <a:pt x="3241171" y="2088000"/>
                    <a:pt x="2088000" y="2088000"/>
                  </a:cubicBezTo>
                  <a:cubicBezTo>
                    <a:pt x="934829" y="2088000"/>
                    <a:pt x="0" y="1153171"/>
                    <a:pt x="0" y="0"/>
                  </a:cubicBezTo>
                  <a:close/>
                  <a:moveTo>
                    <a:pt x="651122" y="0"/>
                  </a:moveTo>
                  <a:cubicBezTo>
                    <a:pt x="651122" y="793566"/>
                    <a:pt x="1294434" y="1436878"/>
                    <a:pt x="2088000" y="1436878"/>
                  </a:cubicBezTo>
                  <a:cubicBezTo>
                    <a:pt x="2881566" y="1436878"/>
                    <a:pt x="3524878" y="793566"/>
                    <a:pt x="3524878" y="0"/>
                  </a:cubicBezTo>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4" name="Rektangel 13"/>
            <p:cNvSpPr/>
            <p:nvPr/>
          </p:nvSpPr>
          <p:spPr>
            <a:xfrm rot="2700000">
              <a:off x="4950278" y="2329983"/>
              <a:ext cx="3640764" cy="649946"/>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5" name="Rektangel 22"/>
            <p:cNvSpPr/>
            <p:nvPr/>
          </p:nvSpPr>
          <p:spPr>
            <a:xfrm rot="18900000">
              <a:off x="7227345" y="2723296"/>
              <a:ext cx="2527419" cy="652096"/>
            </a:xfrm>
            <a:custGeom>
              <a:avLst/>
              <a:gdLst/>
              <a:ahLst/>
              <a:cxnLst/>
              <a:rect l="l" t="t" r="r" b="b"/>
              <a:pathLst>
                <a:path w="2527419" h="652096">
                  <a:moveTo>
                    <a:pt x="0" y="0"/>
                  </a:moveTo>
                  <a:lnTo>
                    <a:pt x="2527419" y="0"/>
                  </a:lnTo>
                  <a:lnTo>
                    <a:pt x="1893395" y="652096"/>
                  </a:lnTo>
                  <a:lnTo>
                    <a:pt x="0" y="649946"/>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623392" y="576000"/>
            <a:ext cx="6094909" cy="841638"/>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1/17/2023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6718301" y="0"/>
            <a:ext cx="5473700" cy="6858000"/>
          </a:xfrm>
          <a:solidFill>
            <a:schemeClr val="bg1">
              <a:lumMod val="75000"/>
            </a:schemeClr>
          </a:solidFill>
          <a:ln>
            <a:noFill/>
          </a:ln>
        </p:spPr>
        <p:txBody>
          <a:bodyPr lIns="540000" tIns="1440000" rIns="540000" anchor="t"/>
          <a:lstStyle>
            <a:lvl1pPr>
              <a:defRPr sz="1600" baseline="0"/>
            </a:lvl1pPr>
          </a:lstStyle>
          <a:p>
            <a:endParaRPr lang="en-US" dirty="0"/>
          </a:p>
        </p:txBody>
      </p:sp>
      <p:sp>
        <p:nvSpPr>
          <p:cNvPr id="10" name="Pladsholder til tekst 9"/>
          <p:cNvSpPr>
            <a:spLocks noGrp="1"/>
          </p:cNvSpPr>
          <p:nvPr>
            <p:ph type="body" sz="quarter" idx="14"/>
          </p:nvPr>
        </p:nvSpPr>
        <p:spPr>
          <a:xfrm>
            <a:off x="625477" y="1583532"/>
            <a:ext cx="5758556" cy="410403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1/17/2023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p:cNvSpPr>
            <a:spLocks noGrp="1" noChangeAspect="1"/>
          </p:cNvSpPr>
          <p:nvPr>
            <p:ph type="pic" sz="quarter" idx="13" hasCustomPrompt="1"/>
          </p:nvPr>
        </p:nvSpPr>
        <p:spPr>
          <a:xfrm>
            <a:off x="6240000" y="1587501"/>
            <a:ext cx="5280000" cy="4103689"/>
          </a:xfrm>
          <a:solidFill>
            <a:schemeClr val="bg1">
              <a:lumMod val="75000"/>
            </a:schemeClr>
          </a:solidFill>
          <a:ln>
            <a:noFill/>
          </a:ln>
        </p:spPr>
        <p:txBody>
          <a:bodyPr lIns="800000" tIns="1100000" rIns="800000" anchor="t"/>
          <a:lstStyle>
            <a:lvl1pPr>
              <a:defRPr sz="1600" baseline="0"/>
            </a:lvl1pPr>
          </a:lstStyle>
          <a:p>
            <a:endParaRPr lang="en-US" dirty="0"/>
          </a:p>
        </p:txBody>
      </p:sp>
      <p:sp>
        <p:nvSpPr>
          <p:cNvPr id="9" name="Pladsholder til billede 8"/>
          <p:cNvSpPr>
            <a:spLocks noGrp="1" noChangeAspect="1"/>
          </p:cNvSpPr>
          <p:nvPr>
            <p:ph type="pic" sz="quarter" idx="14" hasCustomPrompt="1"/>
          </p:nvPr>
        </p:nvSpPr>
        <p:spPr>
          <a:xfrm>
            <a:off x="623392" y="1581151"/>
            <a:ext cx="5280587" cy="4079875"/>
          </a:xfrm>
          <a:solidFill>
            <a:schemeClr val="bg1">
              <a:lumMod val="75000"/>
            </a:schemeClr>
          </a:solidFill>
          <a:ln>
            <a:noFill/>
          </a:ln>
        </p:spPr>
        <p:txBody>
          <a:bodyPr vert="horz" lIns="800000" tIns="1100000" rIns="800000" bIns="0" rtlCol="0" anchor="t" anchorCtr="0">
            <a:noAutofit/>
          </a:bodyPr>
          <a:lstStyle>
            <a:lvl1pPr marL="0" marR="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lang="en-US" sz="1600" baseline="0"/>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5386-5A05-4A61-A5CD-88D877A8E3ED}"/>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401C87FA-102B-45CA-B3B1-82CD5169B2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DF0FA5B8-7108-41F2-970E-81BB7948155E}"/>
              </a:ext>
            </a:extLst>
          </p:cNvPr>
          <p:cNvSpPr>
            <a:spLocks noGrp="1"/>
          </p:cNvSpPr>
          <p:nvPr>
            <p:ph type="dt" sz="half" idx="10"/>
          </p:nvPr>
        </p:nvSpPr>
        <p:spPr/>
        <p:txBody>
          <a:bodyPr/>
          <a:lstStyle/>
          <a:p>
            <a:fld id="{0F0550B4-2AE1-4D44-91D4-E5630670CFFD}" type="datetimeFigureOut">
              <a:rPr lang="da-DK" smtClean="0"/>
              <a:t>17-01-2023</a:t>
            </a:fld>
            <a:endParaRPr lang="da-DK"/>
          </a:p>
        </p:txBody>
      </p:sp>
      <p:sp>
        <p:nvSpPr>
          <p:cNvPr id="5" name="Footer Placeholder 4">
            <a:extLst>
              <a:ext uri="{FF2B5EF4-FFF2-40B4-BE49-F238E27FC236}">
                <a16:creationId xmlns:a16="http://schemas.microsoft.com/office/drawing/2014/main" id="{C15A45D8-CA85-4AF6-A0FE-E0131ADC0C8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7571366-27B3-488F-A52C-FAEA338E1B21}"/>
              </a:ext>
            </a:extLst>
          </p:cNvPr>
          <p:cNvSpPr>
            <a:spLocks noGrp="1"/>
          </p:cNvSpPr>
          <p:nvPr>
            <p:ph type="sldNum" sz="quarter" idx="12"/>
          </p:nvPr>
        </p:nvSpPr>
        <p:spPr/>
        <p:txBody>
          <a:bodyPr/>
          <a:lstStyle/>
          <a:p>
            <a:fld id="{62DF3041-10E3-4EEF-916B-8AF3CB2173B4}" type="slidenum">
              <a:rPr lang="da-DK" smtClean="0"/>
              <a:t>‹nr.›</a:t>
            </a:fld>
            <a:endParaRPr lang="da-DK"/>
          </a:p>
        </p:txBody>
      </p:sp>
    </p:spTree>
    <p:extLst>
      <p:ext uri="{BB962C8B-B14F-4D97-AF65-F5344CB8AC3E}">
        <p14:creationId xmlns:p14="http://schemas.microsoft.com/office/powerpoint/2010/main" val="28767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700"/>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846A0179-0B7F-4AA7-BF6B-D85CB361598C}" type="datetimeFigureOut">
              <a:rPr lang="en-US" dirty="0"/>
              <a:t>1/17/2023</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diasnummer 5"/>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2255573" y="6723138"/>
            <a:ext cx="7200800" cy="45027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846A0179-0B7F-4AA7-BF6B-D85CB361598C}" type="datetimeFigureOut">
              <a:rPr lang="en-US" dirty="0"/>
              <a:t>1/17/2023</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74E22A33-96DC-4C2E-AB13-0BE35979BFC0}"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1/17/2023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1/17/2023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46A0179-0B7F-4AA7-BF6B-D85CB361598C}" type="datetimeFigureOut">
              <a:rPr lang="en-US" dirty="0"/>
              <a:t>1/17/2023</a:t>
            </a:fld>
            <a:endParaRPr lang="en-US" dirty="0"/>
          </a:p>
        </p:txBody>
      </p:sp>
      <p:sp>
        <p:nvSpPr>
          <p:cNvPr id="3" name="Pladsholder til sidefod 2"/>
          <p:cNvSpPr>
            <a:spLocks noGrp="1"/>
          </p:cNvSpPr>
          <p:nvPr>
            <p:ph type="ftr" sz="quarter" idx="11"/>
          </p:nvPr>
        </p:nvSpPr>
        <p:spPr/>
        <p:txBody>
          <a:bodyPr/>
          <a:lstStyle/>
          <a:p>
            <a:endParaRPr lang="en-US" dirty="0"/>
          </a:p>
        </p:txBody>
      </p:sp>
      <p:sp>
        <p:nvSpPr>
          <p:cNvPr id="4" name="Pladsholder til diasnummer 3"/>
          <p:cNvSpPr>
            <a:spLocks noGrp="1"/>
          </p:cNvSpPr>
          <p:nvPr>
            <p:ph type="sldNum" sz="quarter" idx="12"/>
          </p:nvPr>
        </p:nvSpPr>
        <p:spPr/>
        <p:txBody>
          <a:bodyPr/>
          <a:lstStyle/>
          <a:p>
            <a:fld id="{74E22A33-96DC-4C2E-AB13-0BE35979BFC0}"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12192000" cy="6858000"/>
          </a:xfrm>
          <a:solidFill>
            <a:schemeClr val="bg1">
              <a:lumMod val="75000"/>
            </a:schemeClr>
          </a:solidFill>
        </p:spPr>
        <p:txBody>
          <a:bodyPr lIns="540000" rIns="6480000" anchor="t" anchorCtr="0"/>
          <a:lstStyle>
            <a:lvl1pPr algn="l">
              <a:tabLst/>
              <a:defRPr sz="16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1/17/2023</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6" name="Pladsholder til tekst 5"/>
          <p:cNvSpPr>
            <a:spLocks noGrp="1"/>
          </p:cNvSpPr>
          <p:nvPr>
            <p:ph type="body" sz="quarter" idx="17"/>
          </p:nvPr>
        </p:nvSpPr>
        <p:spPr>
          <a:xfrm>
            <a:off x="6288021" y="468000"/>
            <a:ext cx="5219627" cy="5256000"/>
          </a:xfrm>
          <a:solidFill>
            <a:schemeClr val="bg1">
              <a:alpha val="70000"/>
            </a:schemeClr>
          </a:solidFill>
        </p:spPr>
        <p:txBody>
          <a:bodyPr lIns="324000" tIns="270000" rIns="324000" bIns="270000"/>
          <a:lstStyle>
            <a:lvl1pPr>
              <a:defRPr sz="1800"/>
            </a:lvl1pPr>
            <a:lvl2pPr>
              <a:defRPr>
                <a:solidFill>
                  <a:schemeClr val="tx1"/>
                </a:solidFill>
              </a:defRPr>
            </a:lvl2pPr>
            <a:lvl3pPr>
              <a:defRPr sz="1800"/>
            </a:lvl3pPr>
            <a:lvl4pPr>
              <a:defRPr sz="1800"/>
            </a:lvl4pPr>
            <a:lvl5pPr>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10177200" y="6066000"/>
            <a:ext cx="15048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elsides billede">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3" hasCustomPrompt="1"/>
          </p:nvPr>
        </p:nvSpPr>
        <p:spPr>
          <a:xfrm>
            <a:off x="0" y="0"/>
            <a:ext cx="12192000" cy="6858000"/>
          </a:xfrm>
          <a:solidFill>
            <a:schemeClr val="bg1">
              <a:lumMod val="75000"/>
            </a:schemeClr>
          </a:solidFill>
          <a:ln>
            <a:noFill/>
          </a:ln>
        </p:spPr>
        <p:txBody>
          <a:bodyPr lIns="3240000" tIns="1800000" rIns="3240000" anchor="t"/>
          <a:lstStyle>
            <a:lvl1pPr>
              <a:defRPr sz="1600" baseline="0"/>
            </a:lvl1pPr>
          </a:lstStyle>
          <a:p>
            <a:endParaRPr lang="en-US" dirty="0"/>
          </a:p>
        </p:txBody>
      </p:sp>
      <p:sp>
        <p:nvSpPr>
          <p:cNvPr id="9" name="Pladsholder til tekst 8"/>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
        <p:nvSpPr>
          <p:cNvPr id="10" name="Pladsholder til dato 9"/>
          <p:cNvSpPr>
            <a:spLocks noGrp="1"/>
          </p:cNvSpPr>
          <p:nvPr>
            <p:ph type="dt" sz="half" idx="15"/>
          </p:nvPr>
        </p:nvSpPr>
        <p:spPr/>
        <p:txBody>
          <a:bodyPr/>
          <a:lstStyle>
            <a:lvl1pPr>
              <a:defRPr>
                <a:solidFill>
                  <a:schemeClr val="bg1"/>
                </a:solidFill>
              </a:defRPr>
            </a:lvl1pPr>
          </a:lstStyle>
          <a:p>
            <a:fld id="{846A0179-0B7F-4AA7-BF6B-D85CB361598C}" type="datetimeFigureOut">
              <a:rPr lang="en-US" dirty="0"/>
              <a:t>1/17/2023</a:t>
            </a:fld>
            <a:endParaRPr lang="en-US" dirty="0"/>
          </a:p>
        </p:txBody>
      </p:sp>
      <p:sp>
        <p:nvSpPr>
          <p:cNvPr id="11" name="Pladsholder til sidefod 10"/>
          <p:cNvSpPr>
            <a:spLocks noGrp="1"/>
          </p:cNvSpPr>
          <p:nvPr>
            <p:ph type="ftr" sz="quarter" idx="16"/>
          </p:nvPr>
        </p:nvSpPr>
        <p:spPr/>
        <p:txBody>
          <a:bodyPr/>
          <a:lstStyle>
            <a:lvl1pPr>
              <a:defRPr>
                <a:solidFill>
                  <a:schemeClr val="bg1"/>
                </a:solidFill>
              </a:defRPr>
            </a:lvl1pPr>
          </a:lstStyle>
          <a:p>
            <a:endParaRPr lang="en-US" dirty="0"/>
          </a:p>
        </p:txBody>
      </p:sp>
      <p:sp>
        <p:nvSpPr>
          <p:cNvPr id="12" name="Pladsholder til slidenummer 11"/>
          <p:cNvSpPr>
            <a:spLocks noGrp="1"/>
          </p:cNvSpPr>
          <p:nvPr>
            <p:ph type="sldNum" sz="quarter" idx="17"/>
          </p:nvPr>
        </p:nvSpPr>
        <p:spPr/>
        <p:txBody>
          <a:bodyPr/>
          <a:lstStyle>
            <a:lvl1pPr>
              <a:defRPr>
                <a:solidFill>
                  <a:schemeClr val="bg1"/>
                </a:solidFill>
              </a:defRPr>
            </a:lvl1pPr>
          </a:lstStyle>
          <a:p>
            <a:fld id="{74E22A33-96DC-4C2E-AB13-0BE35979BFC0}"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1/17/2023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0" y="3896916"/>
            <a:ext cx="12192000" cy="2988469"/>
          </a:xfrm>
          <a:solidFill>
            <a:schemeClr val="bg1">
              <a:lumMod val="75000"/>
            </a:schemeClr>
          </a:solidFill>
          <a:ln>
            <a:noFill/>
          </a:ln>
        </p:spPr>
        <p:txBody>
          <a:bodyPr lIns="540000" tIns="0" rIns="6480000" anchor="t" anchorCtr="0"/>
          <a:lstStyle>
            <a:lvl1pPr>
              <a:defRPr sz="1600" baseline="0"/>
            </a:lvl1pPr>
          </a:lstStyle>
          <a:p>
            <a:endParaRPr lang="en-US" dirty="0"/>
          </a:p>
        </p:txBody>
      </p:sp>
      <p:sp>
        <p:nvSpPr>
          <p:cNvPr id="10" name="Pladsholder til tekst 9"/>
          <p:cNvSpPr>
            <a:spLocks noGrp="1"/>
          </p:cNvSpPr>
          <p:nvPr>
            <p:ph type="body" sz="quarter" idx="14"/>
          </p:nvPr>
        </p:nvSpPr>
        <p:spPr>
          <a:xfrm>
            <a:off x="625476" y="1583531"/>
            <a:ext cx="10893424" cy="215154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101736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3391" y="576000"/>
            <a:ext cx="10896607" cy="841638"/>
          </a:xfrm>
          <a:prstGeom prst="rect">
            <a:avLst/>
          </a:prstGeom>
          <a:noFill/>
          <a:ln>
            <a:noFill/>
          </a:ln>
        </p:spPr>
        <p:txBody>
          <a:bodyPr vert="horz" lIns="0" tIns="0" rIns="0" bIns="0" rtlCol="0" anchor="t" anchorCtr="0">
            <a:normAutofit/>
          </a:bodyPr>
          <a:lstStyle/>
          <a:p>
            <a:r>
              <a:rPr lang="en-US" dirty="0"/>
              <a:t>Klik for at redigere i master</a:t>
            </a:r>
          </a:p>
        </p:txBody>
      </p:sp>
      <p:sp>
        <p:nvSpPr>
          <p:cNvPr id="3" name="Pladsholder til tekst 2"/>
          <p:cNvSpPr>
            <a:spLocks noGrp="1"/>
          </p:cNvSpPr>
          <p:nvPr>
            <p:ph type="body" idx="1"/>
          </p:nvPr>
        </p:nvSpPr>
        <p:spPr>
          <a:xfrm>
            <a:off x="623999" y="1584001"/>
            <a:ext cx="10895999" cy="4106304"/>
          </a:xfrm>
          <a:prstGeom prst="rect">
            <a:avLst/>
          </a:prstGeom>
          <a:noFill/>
          <a:ln>
            <a:noFill/>
          </a:ln>
        </p:spPr>
        <p:txBody>
          <a:bodyPr vert="horz" lIns="0" tIns="0" rIns="0" bIns="0" rtlCol="0" anchor="t" anchorCtr="0">
            <a:noAutofit/>
          </a:bodyPr>
          <a:lstStyle/>
          <a:p>
            <a:pPr lvl="0"/>
            <a:r>
              <a:rPr lang="en-US" dirty="0"/>
              <a:t>Klik for at redigere i master</a:t>
            </a:r>
          </a:p>
          <a:p>
            <a:pPr lvl="1"/>
            <a:r>
              <a:rPr lang="en-US" dirty="0"/>
              <a:t>Andet niveau</a:t>
            </a:r>
          </a:p>
          <a:p>
            <a:pPr lvl="2"/>
            <a:r>
              <a:rPr lang="en-US" dirty="0"/>
              <a:t>Tredje niveau</a:t>
            </a:r>
          </a:p>
          <a:p>
            <a:pPr lvl="3"/>
            <a:r>
              <a:rPr lang="en-US" dirty="0"/>
              <a:t>Fjerde niveau</a:t>
            </a:r>
          </a:p>
          <a:p>
            <a:pPr lvl="4"/>
            <a:r>
              <a:rPr lang="en-US" dirty="0"/>
              <a:t>Femte niveau</a:t>
            </a:r>
          </a:p>
          <a:p>
            <a:pPr lvl="5"/>
            <a:r>
              <a:rPr lang="en-US" dirty="0"/>
              <a:t>Sjette niveau</a:t>
            </a:r>
          </a:p>
          <a:p>
            <a:pPr lvl="6"/>
            <a:r>
              <a:rPr lang="en-US" dirty="0"/>
              <a:t>(syvende)</a:t>
            </a:r>
          </a:p>
          <a:p>
            <a:pPr lvl="7"/>
            <a:r>
              <a:rPr lang="en-US" dirty="0"/>
              <a:t>(ottende)</a:t>
            </a:r>
          </a:p>
          <a:p>
            <a:pPr lvl="8"/>
            <a:r>
              <a:rPr lang="en-US" dirty="0"/>
              <a:t>(niende)</a:t>
            </a:r>
          </a:p>
        </p:txBody>
      </p:sp>
      <p:sp>
        <p:nvSpPr>
          <p:cNvPr id="4" name="Pladsholder til dato 3"/>
          <p:cNvSpPr>
            <a:spLocks noGrp="1"/>
          </p:cNvSpPr>
          <p:nvPr>
            <p:ph type="dt" sz="half" idx="2"/>
          </p:nvPr>
        </p:nvSpPr>
        <p:spPr>
          <a:xfrm>
            <a:off x="1104000" y="6215560"/>
            <a:ext cx="864000"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fld id="{846A0179-0B7F-4AA7-BF6B-D85CB361598C}" type="datetimeFigureOut">
              <a:rPr lang="en-US" dirty="0"/>
              <a:t>1/17/2023</a:t>
            </a:fld>
            <a:endParaRPr lang="en-US" dirty="0"/>
          </a:p>
        </p:txBody>
      </p:sp>
      <p:sp>
        <p:nvSpPr>
          <p:cNvPr id="5" name="Pladsholder til sidefod 4"/>
          <p:cNvSpPr>
            <a:spLocks noGrp="1"/>
          </p:cNvSpPr>
          <p:nvPr>
            <p:ph type="ftr" sz="quarter" idx="3"/>
          </p:nvPr>
        </p:nvSpPr>
        <p:spPr>
          <a:xfrm>
            <a:off x="2257422" y="6214350"/>
            <a:ext cx="5902577"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endParaRPr lang="en-US" dirty="0"/>
          </a:p>
        </p:txBody>
      </p:sp>
      <p:sp>
        <p:nvSpPr>
          <p:cNvPr id="6" name="Pladsholder til diasnummer 5"/>
          <p:cNvSpPr>
            <a:spLocks noGrp="1"/>
          </p:cNvSpPr>
          <p:nvPr>
            <p:ph type="sldNum" sz="quarter" idx="4"/>
          </p:nvPr>
        </p:nvSpPr>
        <p:spPr>
          <a:xfrm>
            <a:off x="625589" y="6215923"/>
            <a:ext cx="477857" cy="360000"/>
          </a:xfrm>
          <a:prstGeom prst="rect">
            <a:avLst/>
          </a:prstGeom>
        </p:spPr>
        <p:txBody>
          <a:bodyPr vert="horz" lIns="0" tIns="0" rIns="0" bIns="0" rtlCol="0" anchor="b" anchorCtr="0">
            <a:noAutofit/>
          </a:bodyPr>
          <a:lstStyle>
            <a:lvl1pPr algn="l">
              <a:lnSpc>
                <a:spcPts val="1300"/>
              </a:lnSpc>
              <a:defRPr sz="1000" b="1">
                <a:solidFill>
                  <a:schemeClr val="tx1"/>
                </a:solidFill>
                <a:latin typeface="Trebuchet MS" panose="020B0603020202020204" pitchFamily="34" charset="0"/>
              </a:defRPr>
            </a:lvl1pPr>
          </a:lstStyle>
          <a:p>
            <a:fld id="{74E22A33-96DC-4C2E-AB13-0BE35979BFC0}" type="slidenum">
              <a:rPr lang="en-US" dirty="0"/>
              <a:t>‹nr.›</a:t>
            </a:fld>
            <a:endParaRPr lang="en-US" dirty="0"/>
          </a:p>
        </p:txBody>
      </p:sp>
      <p:pic>
        <p:nvPicPr>
          <p:cNvPr id="1026" name="Picture 2" descr="C:\Users\kg\Desktop\KOMBIT\_Version 0.1\KOMBIT_payoff_cmyk.e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7200" y="6065427"/>
            <a:ext cx="1512000" cy="47219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jpg"/><Relationship Id="rId16" Type="http://schemas.openxmlformats.org/officeDocument/2006/relationships/image" Target="../media/image35.svg"/><Relationship Id="rId1" Type="http://schemas.openxmlformats.org/officeDocument/2006/relationships/slideLayout" Target="../slideLayouts/slideLayout10.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4.png"/><Relationship Id="rId7" Type="http://schemas.openxmlformats.org/officeDocument/2006/relationships/image" Target="../media/image34.png"/><Relationship Id="rId2" Type="http://schemas.openxmlformats.org/officeDocument/2006/relationships/image" Target="../media/image43.jpg"/><Relationship Id="rId1" Type="http://schemas.openxmlformats.org/officeDocument/2006/relationships/slideLayout" Target="../slideLayouts/slideLayout1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jpg"/><Relationship Id="rId1" Type="http://schemas.openxmlformats.org/officeDocument/2006/relationships/slideLayout" Target="../slideLayouts/slideLayout10.xml"/><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g"/><Relationship Id="rId1" Type="http://schemas.openxmlformats.org/officeDocument/2006/relationships/slideLayout" Target="../slideLayouts/slideLayout10.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0.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7.png"/><Relationship Id="rId11" Type="http://schemas.openxmlformats.org/officeDocument/2006/relationships/image" Target="../media/image15.svg"/><Relationship Id="rId5" Type="http://schemas.openxmlformats.org/officeDocument/2006/relationships/image" Target="../media/image66.jpg"/><Relationship Id="rId15" Type="http://schemas.openxmlformats.org/officeDocument/2006/relationships/image" Target="../media/image74.svg"/><Relationship Id="rId10" Type="http://schemas.openxmlformats.org/officeDocument/2006/relationships/image" Target="../media/image14.png"/><Relationship Id="rId4" Type="http://schemas.openxmlformats.org/officeDocument/2006/relationships/image" Target="../media/image65.svg"/><Relationship Id="rId9" Type="http://schemas.openxmlformats.org/officeDocument/2006/relationships/image" Target="../media/image70.svg"/><Relationship Id="rId1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jpg"/><Relationship Id="rId1" Type="http://schemas.openxmlformats.org/officeDocument/2006/relationships/slideLayout" Target="../slideLayouts/slideLayout10.xml"/><Relationship Id="rId4" Type="http://schemas.openxmlformats.org/officeDocument/2006/relationships/image" Target="../media/image76.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mailto:KP@kombit.dk" TargetMode="External"/><Relationship Id="rId7"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1.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share-komm.kombit.dk/P0136/Delte%20dokumenter/Forms/KLIKopgaver%20og%20bilag%20KP.aspx" TargetMode="External"/><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share-komm.kombit.dk/P0136/Delte%20dokumenter/Forms/%C3%A6ndrings%C3%B8nsker.aspx"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mailto:kp@kombit.dk"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kommunernespensionssystem.dk/vejledninger/" TargetMode="External"/><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7115A-5883-4276-BE3B-9F786ED6CF49}"/>
              </a:ext>
            </a:extLst>
          </p:cNvPr>
          <p:cNvSpPr>
            <a:spLocks noGrp="1"/>
          </p:cNvSpPr>
          <p:nvPr>
            <p:ph type="ctrTitle"/>
          </p:nvPr>
        </p:nvSpPr>
        <p:spPr/>
        <p:txBody>
          <a:bodyPr/>
          <a:lstStyle/>
          <a:p>
            <a:r>
              <a:rPr lang="da-DK" dirty="0"/>
              <a:t>Statusmøde (uge 3)</a:t>
            </a:r>
          </a:p>
        </p:txBody>
      </p:sp>
      <p:sp>
        <p:nvSpPr>
          <p:cNvPr id="3" name="Undertitel 2">
            <a:extLst>
              <a:ext uri="{FF2B5EF4-FFF2-40B4-BE49-F238E27FC236}">
                <a16:creationId xmlns:a16="http://schemas.microsoft.com/office/drawing/2014/main" id="{D57DC9FE-B0B0-4479-BDE6-F993C7CF0D4E}"/>
              </a:ext>
            </a:extLst>
          </p:cNvPr>
          <p:cNvSpPr>
            <a:spLocks noGrp="1"/>
          </p:cNvSpPr>
          <p:nvPr>
            <p:ph type="subTitle" idx="1"/>
          </p:nvPr>
        </p:nvSpPr>
        <p:spPr/>
        <p:txBody>
          <a:bodyPr/>
          <a:lstStyle/>
          <a:p>
            <a:r>
              <a:rPr lang="da-DK" dirty="0"/>
              <a:t>Aske Walther Sørensen / Implementering</a:t>
            </a:r>
          </a:p>
        </p:txBody>
      </p:sp>
    </p:spTree>
    <p:extLst>
      <p:ext uri="{BB962C8B-B14F-4D97-AF65-F5344CB8AC3E}">
        <p14:creationId xmlns:p14="http://schemas.microsoft.com/office/powerpoint/2010/main" val="199774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AB64D-E2FE-091D-D397-FFFA49126569}"/>
              </a:ext>
            </a:extLst>
          </p:cNvPr>
          <p:cNvSpPr>
            <a:spLocks noGrp="1"/>
          </p:cNvSpPr>
          <p:nvPr>
            <p:ph type="title"/>
          </p:nvPr>
        </p:nvSpPr>
        <p:spPr/>
        <p:txBody>
          <a:bodyPr/>
          <a:lstStyle/>
          <a:p>
            <a:r>
              <a:rPr lang="da-DK" dirty="0"/>
              <a:t>Hvorfor kan KY og KP ikke det samme?</a:t>
            </a:r>
          </a:p>
        </p:txBody>
      </p:sp>
      <p:pic>
        <p:nvPicPr>
          <p:cNvPr id="12" name="Pladsholder til billede 11">
            <a:extLst>
              <a:ext uri="{FF2B5EF4-FFF2-40B4-BE49-F238E27FC236}">
                <a16:creationId xmlns:a16="http://schemas.microsoft.com/office/drawing/2014/main" id="{A4917C6E-1D12-5978-1F98-851957C905F7}"/>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4001A122-BF47-5097-A614-587367F3B625}"/>
              </a:ext>
            </a:extLst>
          </p:cNvPr>
          <p:cNvSpPr>
            <a:spLocks noGrp="1"/>
          </p:cNvSpPr>
          <p:nvPr>
            <p:ph type="body" sz="quarter" idx="14"/>
          </p:nvPr>
        </p:nvSpPr>
        <p:spPr/>
        <p:txBody>
          <a:bodyPr/>
          <a:lstStyle/>
          <a:p>
            <a:r>
              <a:rPr lang="da-DK" dirty="0"/>
              <a:t>Vi hører ofte, at KP skal ligene KY, eller at det er underligt, at KP ikke kan det samme som KY. </a:t>
            </a:r>
          </a:p>
          <a:p>
            <a:endParaRPr lang="da-DK" dirty="0"/>
          </a:p>
          <a:p>
            <a:r>
              <a:rPr lang="da-DK" dirty="0"/>
              <a:t>Årsagen til at KP og KY er så forskellige som de er:</a:t>
            </a:r>
          </a:p>
          <a:p>
            <a:pPr marL="342900" indent="-342900">
              <a:buFontTx/>
              <a:buChar char="-"/>
            </a:pPr>
            <a:r>
              <a:rPr lang="da-DK" dirty="0"/>
              <a:t>De har været kravstillet forskelligt</a:t>
            </a:r>
          </a:p>
          <a:p>
            <a:pPr marL="342900" indent="-342900">
              <a:buFontTx/>
              <a:buChar char="-"/>
            </a:pPr>
            <a:r>
              <a:rPr lang="da-DK" dirty="0"/>
              <a:t>De har været udviklet parallelt</a:t>
            </a:r>
          </a:p>
          <a:p>
            <a:endParaRPr lang="da-DK" dirty="0"/>
          </a:p>
          <a:p>
            <a:endParaRPr lang="da-DK" dirty="0"/>
          </a:p>
          <a:p>
            <a:endParaRPr lang="da-DK" dirty="0"/>
          </a:p>
          <a:p>
            <a:r>
              <a:rPr lang="da-DK" b="1" dirty="0"/>
              <a:t>Når det er muligt og giver mening, ensretter vi systemerne!</a:t>
            </a:r>
          </a:p>
        </p:txBody>
      </p:sp>
      <p:sp>
        <p:nvSpPr>
          <p:cNvPr id="5" name="Pladsholder til tekst 4">
            <a:extLst>
              <a:ext uri="{FF2B5EF4-FFF2-40B4-BE49-F238E27FC236}">
                <a16:creationId xmlns:a16="http://schemas.microsoft.com/office/drawing/2014/main" id="{39CDC72B-1A6C-A4A7-8778-DFB1117F94F2}"/>
              </a:ext>
            </a:extLst>
          </p:cNvPr>
          <p:cNvSpPr>
            <a:spLocks noGrp="1"/>
          </p:cNvSpPr>
          <p:nvPr>
            <p:ph type="body" sz="quarter" idx="15"/>
          </p:nvPr>
        </p:nvSpPr>
        <p:spPr/>
        <p:txBody>
          <a:bodyPr/>
          <a:lstStyle/>
          <a:p>
            <a:endParaRPr lang="da-DK"/>
          </a:p>
        </p:txBody>
      </p:sp>
      <p:pic>
        <p:nvPicPr>
          <p:cNvPr id="14" name="Grafik 13" descr="Vejer forskelligt kontur">
            <a:extLst>
              <a:ext uri="{FF2B5EF4-FFF2-40B4-BE49-F238E27FC236}">
                <a16:creationId xmlns:a16="http://schemas.microsoft.com/office/drawing/2014/main" id="{3629438A-E5F1-F782-0583-6BA1F9B206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79606"/>
            <a:ext cx="1212387" cy="1212387"/>
          </a:xfrm>
          <a:prstGeom prst="rect">
            <a:avLst/>
          </a:prstGeom>
        </p:spPr>
      </p:pic>
      <p:pic>
        <p:nvPicPr>
          <p:cNvPr id="16" name="Grafik 15" descr="Æble kontur">
            <a:extLst>
              <a:ext uri="{FF2B5EF4-FFF2-40B4-BE49-F238E27FC236}">
                <a16:creationId xmlns:a16="http://schemas.microsoft.com/office/drawing/2014/main" id="{99C67FA7-119D-BB06-B4B7-E09129CEE5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4151" y="3128063"/>
            <a:ext cx="914400" cy="914400"/>
          </a:xfrm>
          <a:prstGeom prst="rect">
            <a:avLst/>
          </a:prstGeom>
        </p:spPr>
      </p:pic>
      <p:pic>
        <p:nvPicPr>
          <p:cNvPr id="18" name="Grafik 17" descr="Banan kontur">
            <a:extLst>
              <a:ext uri="{FF2B5EF4-FFF2-40B4-BE49-F238E27FC236}">
                <a16:creationId xmlns:a16="http://schemas.microsoft.com/office/drawing/2014/main" id="{F6C61270-BF0C-C373-A3CC-21E76EAA3A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3901" y="3293957"/>
            <a:ext cx="914400" cy="914400"/>
          </a:xfrm>
          <a:prstGeom prst="rect">
            <a:avLst/>
          </a:prstGeom>
        </p:spPr>
      </p:pic>
      <p:pic>
        <p:nvPicPr>
          <p:cNvPr id="20" name="Grafik 19" descr="Højre pil kontur">
            <a:extLst>
              <a:ext uri="{FF2B5EF4-FFF2-40B4-BE49-F238E27FC236}">
                <a16:creationId xmlns:a16="http://schemas.microsoft.com/office/drawing/2014/main" id="{EECD1563-2DA3-1C59-1124-3704B10464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64151" y="4344220"/>
            <a:ext cx="914400" cy="914400"/>
          </a:xfrm>
          <a:prstGeom prst="rect">
            <a:avLst/>
          </a:prstGeom>
        </p:spPr>
      </p:pic>
      <p:pic>
        <p:nvPicPr>
          <p:cNvPr id="21" name="Grafik 20" descr="Højre pil kontur">
            <a:extLst>
              <a:ext uri="{FF2B5EF4-FFF2-40B4-BE49-F238E27FC236}">
                <a16:creationId xmlns:a16="http://schemas.microsoft.com/office/drawing/2014/main" id="{472E2754-5D38-8F8D-DF95-BB0CD835D1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64151" y="4042463"/>
            <a:ext cx="914400" cy="914400"/>
          </a:xfrm>
          <a:prstGeom prst="rect">
            <a:avLst/>
          </a:prstGeom>
        </p:spPr>
      </p:pic>
      <p:pic>
        <p:nvPicPr>
          <p:cNvPr id="23" name="Grafik 22" descr="Retfærdighedsvægte kontur">
            <a:extLst>
              <a:ext uri="{FF2B5EF4-FFF2-40B4-BE49-F238E27FC236}">
                <a16:creationId xmlns:a16="http://schemas.microsoft.com/office/drawing/2014/main" id="{FCFB1423-AC80-C180-DD21-D0F5694976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95035" y="5623200"/>
            <a:ext cx="1248668" cy="1248668"/>
          </a:xfrm>
          <a:prstGeom prst="rect">
            <a:avLst/>
          </a:prstGeom>
        </p:spPr>
      </p:pic>
      <p:pic>
        <p:nvPicPr>
          <p:cNvPr id="25" name="Grafik 24" descr="Tommelfingeren opad med massiv udfyldning">
            <a:extLst>
              <a:ext uri="{FF2B5EF4-FFF2-40B4-BE49-F238E27FC236}">
                <a16:creationId xmlns:a16="http://schemas.microsoft.com/office/drawing/2014/main" id="{CCFD379A-61A7-2A26-448F-29595817851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69219" y="5642730"/>
            <a:ext cx="1104263" cy="1104263"/>
          </a:xfrm>
          <a:prstGeom prst="rect">
            <a:avLst/>
          </a:prstGeom>
        </p:spPr>
      </p:pic>
    </p:spTree>
    <p:extLst>
      <p:ext uri="{BB962C8B-B14F-4D97-AF65-F5344CB8AC3E}">
        <p14:creationId xmlns:p14="http://schemas.microsoft.com/office/powerpoint/2010/main" val="11395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2DFA5-B8EB-B311-E25D-3893925E7E7A}"/>
              </a:ext>
            </a:extLst>
          </p:cNvPr>
          <p:cNvSpPr>
            <a:spLocks noGrp="1"/>
          </p:cNvSpPr>
          <p:nvPr>
            <p:ph type="title"/>
          </p:nvPr>
        </p:nvSpPr>
        <p:spPr/>
        <p:txBody>
          <a:bodyPr/>
          <a:lstStyle/>
          <a:p>
            <a:r>
              <a:rPr lang="da-DK" dirty="0"/>
              <a:t>Parallel </a:t>
            </a:r>
          </a:p>
        </p:txBody>
      </p:sp>
      <p:pic>
        <p:nvPicPr>
          <p:cNvPr id="7" name="Pladsholder til billede 6">
            <a:extLst>
              <a:ext uri="{FF2B5EF4-FFF2-40B4-BE49-F238E27FC236}">
                <a16:creationId xmlns:a16="http://schemas.microsoft.com/office/drawing/2014/main" id="{EEC88A3F-8569-BEC9-3B35-EE113CEE0C4B}"/>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FF340DF7-09FC-DD06-9E0F-BA6BB60BB279}"/>
              </a:ext>
            </a:extLst>
          </p:cNvPr>
          <p:cNvSpPr>
            <a:spLocks noGrp="1"/>
          </p:cNvSpPr>
          <p:nvPr>
            <p:ph type="body" sz="quarter" idx="14"/>
          </p:nvPr>
        </p:nvSpPr>
        <p:spPr/>
        <p:txBody>
          <a:bodyPr/>
          <a:lstStyle/>
          <a:p>
            <a:r>
              <a:rPr lang="da-DK" dirty="0"/>
              <a:t>2 typehuse købt og bygget på ca. samme tid: </a:t>
            </a:r>
          </a:p>
          <a:p>
            <a:pPr marL="342900" indent="-342900">
              <a:buFontTx/>
              <a:buChar char="-"/>
            </a:pPr>
            <a:r>
              <a:rPr lang="da-DK" dirty="0"/>
              <a:t>Køberne har haft forskellige behov og har derfor tilpasset hver sit typehus.</a:t>
            </a:r>
          </a:p>
          <a:p>
            <a:pPr marL="342900" indent="-342900">
              <a:buFontTx/>
              <a:buChar char="-"/>
            </a:pPr>
            <a:r>
              <a:rPr lang="da-DK" dirty="0"/>
              <a:t>Derfor er der ikke samme muligheder i de 2 huse, og det er ikke samme opgave, hvis man ønsker at bygge til/om.</a:t>
            </a:r>
          </a:p>
          <a:p>
            <a:pPr marL="342900" indent="-342900">
              <a:buFontTx/>
              <a:buChar char="-"/>
            </a:pPr>
            <a:r>
              <a:rPr lang="da-DK" dirty="0"/>
              <a:t>Da husene dog på mange områder er ens, kan entreprenøren lettere løse en opgave i det ene hus, hvis opgaven også har været løst i det andet hus.</a:t>
            </a:r>
          </a:p>
          <a:p>
            <a:endParaRPr lang="da-DK" dirty="0"/>
          </a:p>
          <a:p>
            <a:endParaRPr lang="da-DK" dirty="0"/>
          </a:p>
        </p:txBody>
      </p:sp>
      <p:sp>
        <p:nvSpPr>
          <p:cNvPr id="5" name="Pladsholder til tekst 4">
            <a:extLst>
              <a:ext uri="{FF2B5EF4-FFF2-40B4-BE49-F238E27FC236}">
                <a16:creationId xmlns:a16="http://schemas.microsoft.com/office/drawing/2014/main" id="{6867495A-822F-1FA3-3CA9-47EA3B700167}"/>
              </a:ext>
            </a:extLst>
          </p:cNvPr>
          <p:cNvSpPr>
            <a:spLocks noGrp="1"/>
          </p:cNvSpPr>
          <p:nvPr>
            <p:ph type="body" sz="quarter" idx="15"/>
          </p:nvPr>
        </p:nvSpPr>
        <p:spPr/>
        <p:txBody>
          <a:bodyPr/>
          <a:lstStyle/>
          <a:p>
            <a:endParaRPr lang="da-DK"/>
          </a:p>
        </p:txBody>
      </p:sp>
      <p:sp>
        <p:nvSpPr>
          <p:cNvPr id="8" name="Tekstfelt 7">
            <a:extLst>
              <a:ext uri="{FF2B5EF4-FFF2-40B4-BE49-F238E27FC236}">
                <a16:creationId xmlns:a16="http://schemas.microsoft.com/office/drawing/2014/main" id="{0F16EFF0-5C5C-E3F0-39D0-B46F730EEB9D}"/>
              </a:ext>
            </a:extLst>
          </p:cNvPr>
          <p:cNvSpPr txBox="1"/>
          <p:nvPr/>
        </p:nvSpPr>
        <p:spPr>
          <a:xfrm>
            <a:off x="4095750" y="5043725"/>
            <a:ext cx="4000500" cy="1477328"/>
          </a:xfrm>
          <a:prstGeom prst="rect">
            <a:avLst/>
          </a:prstGeom>
          <a:solidFill>
            <a:schemeClr val="accent5"/>
          </a:solidFill>
        </p:spPr>
        <p:txBody>
          <a:bodyPr wrap="square" rtlCol="0">
            <a:spAutoFit/>
          </a:bodyPr>
          <a:lstStyle/>
          <a:p>
            <a:r>
              <a:rPr lang="da-DK" dirty="0">
                <a:solidFill>
                  <a:schemeClr val="bg1"/>
                </a:solidFill>
              </a:rPr>
              <a:t>KP og KY: </a:t>
            </a:r>
          </a:p>
          <a:p>
            <a:r>
              <a:rPr lang="da-DK" dirty="0">
                <a:solidFill>
                  <a:schemeClr val="bg1"/>
                </a:solidFill>
              </a:rPr>
              <a:t>Det koster altså begge steder, selvom vi udvikler samme funktion, men det er dog typisk billigere, da der er samme kerne i systemerne!</a:t>
            </a:r>
          </a:p>
        </p:txBody>
      </p:sp>
      <p:pic>
        <p:nvPicPr>
          <p:cNvPr id="10" name="Grafik 9" descr="Hjem kontur">
            <a:extLst>
              <a:ext uri="{FF2B5EF4-FFF2-40B4-BE49-F238E27FC236}">
                <a16:creationId xmlns:a16="http://schemas.microsoft.com/office/drawing/2014/main" id="{BE9B98EF-7E75-ACD1-E2F2-F446E92216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859" y="5038879"/>
            <a:ext cx="1467295" cy="1467295"/>
          </a:xfrm>
          <a:prstGeom prst="rect">
            <a:avLst/>
          </a:prstGeom>
        </p:spPr>
      </p:pic>
      <p:pic>
        <p:nvPicPr>
          <p:cNvPr id="12" name="Grafik 11" descr="Hus kontur">
            <a:extLst>
              <a:ext uri="{FF2B5EF4-FFF2-40B4-BE49-F238E27FC236}">
                <a16:creationId xmlns:a16="http://schemas.microsoft.com/office/drawing/2014/main" id="{5CAB17E6-589D-1CF8-E3C8-8723F49163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559" y="5048742"/>
            <a:ext cx="1467295" cy="1467295"/>
          </a:xfrm>
          <a:prstGeom prst="rect">
            <a:avLst/>
          </a:prstGeom>
        </p:spPr>
      </p:pic>
    </p:spTree>
    <p:extLst>
      <p:ext uri="{BB962C8B-B14F-4D97-AF65-F5344CB8AC3E}">
        <p14:creationId xmlns:p14="http://schemas.microsoft.com/office/powerpoint/2010/main" val="403083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04D4C-4729-8676-36CE-9BF157402B50}"/>
              </a:ext>
            </a:extLst>
          </p:cNvPr>
          <p:cNvSpPr>
            <a:spLocks noGrp="1"/>
          </p:cNvSpPr>
          <p:nvPr>
            <p:ph type="title"/>
          </p:nvPr>
        </p:nvSpPr>
        <p:spPr/>
        <p:txBody>
          <a:bodyPr/>
          <a:lstStyle/>
          <a:p>
            <a:r>
              <a:rPr lang="da-DK" dirty="0">
                <a:solidFill>
                  <a:schemeClr val="accent3">
                    <a:lumMod val="50000"/>
                  </a:schemeClr>
                </a:solidFill>
              </a:rPr>
              <a:t>Netcompany</a:t>
            </a:r>
            <a:r>
              <a:rPr lang="da-DK" dirty="0"/>
              <a:t> ~ </a:t>
            </a:r>
            <a:r>
              <a:rPr lang="da-DK" dirty="0">
                <a:solidFill>
                  <a:schemeClr val="accent1"/>
                </a:solidFill>
              </a:rPr>
              <a:t>KOMBIT</a:t>
            </a:r>
            <a:br>
              <a:rPr lang="da-DK" dirty="0"/>
            </a:br>
            <a:r>
              <a:rPr lang="da-DK" dirty="0"/>
              <a:t>Hvem skal jeg kontakte?</a:t>
            </a:r>
          </a:p>
        </p:txBody>
      </p:sp>
      <p:sp>
        <p:nvSpPr>
          <p:cNvPr id="3" name="Pladsholder til tekst 2">
            <a:extLst>
              <a:ext uri="{FF2B5EF4-FFF2-40B4-BE49-F238E27FC236}">
                <a16:creationId xmlns:a16="http://schemas.microsoft.com/office/drawing/2014/main" id="{4EED0B82-D8B1-33D6-1AFD-5554873CB4B2}"/>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89822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2D1FF-F93A-CE2E-8C82-43EA85472BDA}"/>
              </a:ext>
            </a:extLst>
          </p:cNvPr>
          <p:cNvSpPr>
            <a:spLocks noGrp="1"/>
          </p:cNvSpPr>
          <p:nvPr>
            <p:ph type="title"/>
          </p:nvPr>
        </p:nvSpPr>
        <p:spPr/>
        <p:txBody>
          <a:bodyPr/>
          <a:lstStyle/>
          <a:p>
            <a:r>
              <a:rPr lang="da-DK" dirty="0"/>
              <a:t>Hvem skal jeg kontakte?</a:t>
            </a:r>
          </a:p>
        </p:txBody>
      </p:sp>
      <p:pic>
        <p:nvPicPr>
          <p:cNvPr id="9" name="Pladsholder til billede 8">
            <a:extLst>
              <a:ext uri="{FF2B5EF4-FFF2-40B4-BE49-F238E27FC236}">
                <a16:creationId xmlns:a16="http://schemas.microsoft.com/office/drawing/2014/main" id="{22929614-1D4F-FAA3-55A3-6574DA014A47}"/>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5AD9453A-B0C7-1B0D-097E-87472B6F7BBB}"/>
              </a:ext>
            </a:extLst>
          </p:cNvPr>
          <p:cNvSpPr>
            <a:spLocks noGrp="1"/>
          </p:cNvSpPr>
          <p:nvPr>
            <p:ph type="body" sz="quarter" idx="14"/>
          </p:nvPr>
        </p:nvSpPr>
        <p:spPr/>
        <p:txBody>
          <a:bodyPr/>
          <a:lstStyle/>
          <a:p>
            <a:r>
              <a:rPr lang="da-DK" dirty="0"/>
              <a:t>Netcompany: </a:t>
            </a:r>
          </a:p>
          <a:p>
            <a:pPr marL="342900" indent="-342900">
              <a:buFont typeface="Arial" panose="020B0604020202020204" pitchFamily="34" charset="0"/>
              <a:buChar char="•"/>
            </a:pPr>
            <a:r>
              <a:rPr lang="da-DK" dirty="0"/>
              <a:t>Fejl</a:t>
            </a:r>
          </a:p>
          <a:p>
            <a:pPr marL="342900" indent="-342900">
              <a:buFont typeface="Arial" panose="020B0604020202020204" pitchFamily="34" charset="0"/>
              <a:buChar char="•"/>
            </a:pPr>
            <a:r>
              <a:rPr lang="da-DK" dirty="0"/>
              <a:t>Support</a:t>
            </a:r>
          </a:p>
          <a:p>
            <a:pPr marL="342900" indent="-342900">
              <a:buFont typeface="Arial" panose="020B0604020202020204" pitchFamily="34" charset="0"/>
              <a:buChar char="•"/>
            </a:pPr>
            <a:r>
              <a:rPr lang="da-DK" dirty="0"/>
              <a:t>Service </a:t>
            </a:r>
            <a:r>
              <a:rPr lang="da-DK" dirty="0" err="1"/>
              <a:t>requests</a:t>
            </a:r>
            <a:endParaRPr lang="da-DK" dirty="0"/>
          </a:p>
          <a:p>
            <a:endParaRPr lang="da-DK" dirty="0"/>
          </a:p>
          <a:p>
            <a:r>
              <a:rPr lang="da-DK" dirty="0"/>
              <a:t>KOMBIT: </a:t>
            </a:r>
          </a:p>
          <a:p>
            <a:pPr marL="342900" indent="-342900">
              <a:buFont typeface="Arial" panose="020B0604020202020204" pitchFamily="34" charset="0"/>
              <a:buChar char="•"/>
            </a:pPr>
            <a:r>
              <a:rPr lang="da-DK" dirty="0"/>
              <a:t>Spørgsmål til projektet og ændringsforslag </a:t>
            </a:r>
          </a:p>
          <a:p>
            <a:pPr marL="342900" indent="-342900">
              <a:buFont typeface="Arial" panose="020B0604020202020204" pitchFamily="34" charset="0"/>
              <a:buChar char="•"/>
            </a:pPr>
            <a:r>
              <a:rPr lang="da-DK" dirty="0"/>
              <a:t>Når man oplever, at man ikke har fremgang i sin dialog med </a:t>
            </a:r>
            <a:r>
              <a:rPr lang="da-DK" dirty="0" err="1"/>
              <a:t>Netcompanys</a:t>
            </a:r>
            <a:r>
              <a:rPr lang="da-DK" dirty="0"/>
              <a:t> support (OBS hvor kritisk er sagen?) </a:t>
            </a:r>
          </a:p>
          <a:p>
            <a:pPr marL="342900" indent="-342900">
              <a:buFont typeface="Arial" panose="020B0604020202020204" pitchFamily="34" charset="0"/>
              <a:buChar char="•"/>
            </a:pPr>
            <a:r>
              <a:rPr lang="da-DK" dirty="0"/>
              <a:t>Input til vejledninger, materialer på dokumentbiblioteket mv. som fx brugervejledninger, temavejledninger mv. </a:t>
            </a:r>
          </a:p>
          <a:p>
            <a:endParaRPr lang="da-DK" dirty="0"/>
          </a:p>
        </p:txBody>
      </p:sp>
      <p:sp>
        <p:nvSpPr>
          <p:cNvPr id="5" name="Pladsholder til tekst 4">
            <a:extLst>
              <a:ext uri="{FF2B5EF4-FFF2-40B4-BE49-F238E27FC236}">
                <a16:creationId xmlns:a16="http://schemas.microsoft.com/office/drawing/2014/main" id="{006FA3DD-A2BE-F610-2617-6EB814325A9B}"/>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235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BE996-B996-43A6-684F-BF9683B18DC0}"/>
              </a:ext>
            </a:extLst>
          </p:cNvPr>
          <p:cNvSpPr>
            <a:spLocks noGrp="1"/>
          </p:cNvSpPr>
          <p:nvPr>
            <p:ph type="title"/>
          </p:nvPr>
        </p:nvSpPr>
        <p:spPr/>
        <p:txBody>
          <a:bodyPr/>
          <a:lstStyle/>
          <a:p>
            <a:r>
              <a:rPr lang="da-DK" dirty="0"/>
              <a:t>Procesunderstøttelse  i KP</a:t>
            </a:r>
          </a:p>
        </p:txBody>
      </p:sp>
      <p:sp>
        <p:nvSpPr>
          <p:cNvPr id="3" name="Pladsholder til tekst 2">
            <a:extLst>
              <a:ext uri="{FF2B5EF4-FFF2-40B4-BE49-F238E27FC236}">
                <a16:creationId xmlns:a16="http://schemas.microsoft.com/office/drawing/2014/main" id="{BE2722D7-25E3-B7DA-C0A5-DCA0CAECDA11}"/>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21167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39462-2D1F-D87F-CEAC-9FBE9F870A3C}"/>
              </a:ext>
            </a:extLst>
          </p:cNvPr>
          <p:cNvSpPr>
            <a:spLocks noGrp="1"/>
          </p:cNvSpPr>
          <p:nvPr>
            <p:ph type="title"/>
          </p:nvPr>
        </p:nvSpPr>
        <p:spPr/>
        <p:txBody>
          <a:bodyPr/>
          <a:lstStyle/>
          <a:p>
            <a:r>
              <a:rPr lang="da-DK" dirty="0"/>
              <a:t>Procesunderstøttelse i KP</a:t>
            </a:r>
          </a:p>
        </p:txBody>
      </p:sp>
      <p:pic>
        <p:nvPicPr>
          <p:cNvPr id="8" name="Pladsholder til billede 7">
            <a:extLst>
              <a:ext uri="{FF2B5EF4-FFF2-40B4-BE49-F238E27FC236}">
                <a16:creationId xmlns:a16="http://schemas.microsoft.com/office/drawing/2014/main" id="{FB7126F2-A93A-443B-81C9-87E92735F096}"/>
              </a:ext>
            </a:extLst>
          </p:cNvPr>
          <p:cNvPicPr>
            <a:picLocks noGrp="1" noChangeAspect="1"/>
          </p:cNvPicPr>
          <p:nvPr>
            <p:ph type="pic" sz="quarter" idx="13"/>
          </p:nvPr>
        </p:nvPicPr>
        <p:blipFill>
          <a:blip r:embed="rId2"/>
          <a:srcRect t="28218" b="28218"/>
          <a:stretch>
            <a:fillRect/>
          </a:stretch>
        </p:blipFill>
        <p:spPr/>
      </p:pic>
      <p:sp>
        <p:nvSpPr>
          <p:cNvPr id="4" name="Pladsholder til tekst 3">
            <a:extLst>
              <a:ext uri="{FF2B5EF4-FFF2-40B4-BE49-F238E27FC236}">
                <a16:creationId xmlns:a16="http://schemas.microsoft.com/office/drawing/2014/main" id="{EBCF0FCB-1A09-7FDF-DC98-05166CF66655}"/>
              </a:ext>
            </a:extLst>
          </p:cNvPr>
          <p:cNvSpPr>
            <a:spLocks noGrp="1"/>
          </p:cNvSpPr>
          <p:nvPr>
            <p:ph type="body" sz="quarter" idx="14"/>
          </p:nvPr>
        </p:nvSpPr>
        <p:spPr/>
        <p:txBody>
          <a:bodyPr/>
          <a:lstStyle/>
          <a:p>
            <a:r>
              <a:rPr lang="da-DK" dirty="0"/>
              <a:t>Vi har fået spørgsmål til </a:t>
            </a:r>
            <a:r>
              <a:rPr lang="da-DK" dirty="0" err="1"/>
              <a:t>KPs</a:t>
            </a:r>
            <a:r>
              <a:rPr lang="da-DK" dirty="0"/>
              <a:t> procesunderstøttelse på sigt, bl.a. på baggrund af at kommunen har fået henvendelser fra leverandører, som reklamere for deres løsninger til procesunderstøttelse.</a:t>
            </a:r>
          </a:p>
        </p:txBody>
      </p:sp>
      <p:sp>
        <p:nvSpPr>
          <p:cNvPr id="5" name="Pladsholder til tekst 4">
            <a:extLst>
              <a:ext uri="{FF2B5EF4-FFF2-40B4-BE49-F238E27FC236}">
                <a16:creationId xmlns:a16="http://schemas.microsoft.com/office/drawing/2014/main" id="{35A8DE95-5D17-DDEB-6435-E1D9C642EA3C}"/>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453095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21920-DBE8-AE70-DC15-4337DBB693DD}"/>
              </a:ext>
            </a:extLst>
          </p:cNvPr>
          <p:cNvSpPr>
            <a:spLocks noGrp="1"/>
          </p:cNvSpPr>
          <p:nvPr>
            <p:ph type="title"/>
          </p:nvPr>
        </p:nvSpPr>
        <p:spPr/>
        <p:txBody>
          <a:bodyPr/>
          <a:lstStyle/>
          <a:p>
            <a:r>
              <a:rPr lang="da-DK" dirty="0"/>
              <a:t>Udvalgt release 3</a:t>
            </a:r>
          </a:p>
        </p:txBody>
      </p:sp>
      <p:pic>
        <p:nvPicPr>
          <p:cNvPr id="8" name="Pladsholder til billede 7">
            <a:extLst>
              <a:ext uri="{FF2B5EF4-FFF2-40B4-BE49-F238E27FC236}">
                <a16:creationId xmlns:a16="http://schemas.microsoft.com/office/drawing/2014/main" id="{6D263FE5-CEE1-E063-B090-F87383757E07}"/>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99F11862-91E4-89E0-46EE-03068CB9AE9F}"/>
              </a:ext>
            </a:extLst>
          </p:cNvPr>
          <p:cNvSpPr>
            <a:spLocks noGrp="1"/>
          </p:cNvSpPr>
          <p:nvPr>
            <p:ph type="body" sz="quarter" idx="14"/>
          </p:nvPr>
        </p:nvSpPr>
        <p:spPr>
          <a:xfrm>
            <a:off x="636907" y="1583532"/>
            <a:ext cx="5758556" cy="4104031"/>
          </a:xfrm>
        </p:spPr>
        <p:txBody>
          <a:bodyPr/>
          <a:lstStyle/>
          <a:p>
            <a:r>
              <a:rPr lang="da-DK" dirty="0"/>
              <a:t>Automatiske bevillinger og afslag på helbredstillægskort.</a:t>
            </a:r>
          </a:p>
          <a:p>
            <a:endParaRPr lang="da-DK" dirty="0"/>
          </a:p>
          <a:p>
            <a:endParaRPr lang="da-DK" dirty="0"/>
          </a:p>
          <a:p>
            <a:endParaRPr lang="da-DK" dirty="0"/>
          </a:p>
          <a:p>
            <a:endParaRPr lang="da-DK" dirty="0"/>
          </a:p>
          <a:p>
            <a:r>
              <a:rPr lang="da-DK" dirty="0"/>
              <a:t>Automatiske afslag på udvidet helbredstillæg på baggrund af objektive kriterier:</a:t>
            </a:r>
          </a:p>
          <a:p>
            <a:pPr marL="342900" indent="-342900">
              <a:buFontTx/>
              <a:buChar char="-"/>
            </a:pPr>
            <a:r>
              <a:rPr lang="da-DK" dirty="0"/>
              <a:t>Formue</a:t>
            </a:r>
          </a:p>
          <a:p>
            <a:pPr marL="342900" indent="-342900">
              <a:buFontTx/>
              <a:buChar char="-"/>
            </a:pPr>
            <a:r>
              <a:rPr lang="da-DK" dirty="0"/>
              <a:t>Tillægsprocent </a:t>
            </a:r>
          </a:p>
          <a:p>
            <a:pPr marL="342900" indent="-342900">
              <a:buFontTx/>
              <a:buChar char="-"/>
            </a:pPr>
            <a:r>
              <a:rPr lang="da-DK" dirty="0"/>
              <a:t>Pensionstype</a:t>
            </a:r>
          </a:p>
          <a:p>
            <a:endParaRPr lang="da-DK" dirty="0"/>
          </a:p>
        </p:txBody>
      </p:sp>
      <p:sp>
        <p:nvSpPr>
          <p:cNvPr id="5" name="Pladsholder til tekst 4">
            <a:extLst>
              <a:ext uri="{FF2B5EF4-FFF2-40B4-BE49-F238E27FC236}">
                <a16:creationId xmlns:a16="http://schemas.microsoft.com/office/drawing/2014/main" id="{8D580C40-CD3B-D6D6-B514-FDCF1B91A027}"/>
              </a:ext>
            </a:extLst>
          </p:cNvPr>
          <p:cNvSpPr>
            <a:spLocks noGrp="1"/>
          </p:cNvSpPr>
          <p:nvPr>
            <p:ph type="body" sz="quarter" idx="15"/>
          </p:nvPr>
        </p:nvSpPr>
        <p:spPr/>
        <p:txBody>
          <a:bodyPr/>
          <a:lstStyle/>
          <a:p>
            <a:endParaRPr lang="da-DK"/>
          </a:p>
        </p:txBody>
      </p:sp>
      <p:pic>
        <p:nvPicPr>
          <p:cNvPr id="12" name="Grafik 11" descr="Tandhjul kontur">
            <a:extLst>
              <a:ext uri="{FF2B5EF4-FFF2-40B4-BE49-F238E27FC236}">
                <a16:creationId xmlns:a16="http://schemas.microsoft.com/office/drawing/2014/main" id="{EF100C2E-A01D-BC43-DCFD-60551613E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403" y="1993638"/>
            <a:ext cx="1353938" cy="1353938"/>
          </a:xfrm>
          <a:prstGeom prst="rect">
            <a:avLst/>
          </a:prstGeom>
        </p:spPr>
      </p:pic>
      <p:pic>
        <p:nvPicPr>
          <p:cNvPr id="18" name="Grafik 17" descr="Tommelfinger ned med massiv udfyldning">
            <a:extLst>
              <a:ext uri="{FF2B5EF4-FFF2-40B4-BE49-F238E27FC236}">
                <a16:creationId xmlns:a16="http://schemas.microsoft.com/office/drawing/2014/main" id="{99C352DB-F525-D4EF-F571-71E1D40CD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5525" y="2667624"/>
            <a:ext cx="914400" cy="914400"/>
          </a:xfrm>
          <a:prstGeom prst="rect">
            <a:avLst/>
          </a:prstGeom>
        </p:spPr>
      </p:pic>
      <p:pic>
        <p:nvPicPr>
          <p:cNvPr id="16" name="Grafik 15" descr="Tommelfingeren opad med massiv udfyldning">
            <a:extLst>
              <a:ext uri="{FF2B5EF4-FFF2-40B4-BE49-F238E27FC236}">
                <a16:creationId xmlns:a16="http://schemas.microsoft.com/office/drawing/2014/main" id="{90ED7921-00B9-7598-248A-83D207E48D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3437" y="2213407"/>
            <a:ext cx="914400" cy="914400"/>
          </a:xfrm>
          <a:prstGeom prst="rect">
            <a:avLst/>
          </a:prstGeom>
        </p:spPr>
      </p:pic>
      <p:pic>
        <p:nvPicPr>
          <p:cNvPr id="19" name="Grafik 18" descr="Tommelfinger ned med massiv udfyldning">
            <a:extLst>
              <a:ext uri="{FF2B5EF4-FFF2-40B4-BE49-F238E27FC236}">
                <a16:creationId xmlns:a16="http://schemas.microsoft.com/office/drawing/2014/main" id="{03FDFD6D-750A-FCCE-1A54-0472E725FD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2210" y="4671462"/>
            <a:ext cx="914400" cy="914400"/>
          </a:xfrm>
          <a:prstGeom prst="rect">
            <a:avLst/>
          </a:prstGeom>
        </p:spPr>
      </p:pic>
      <p:pic>
        <p:nvPicPr>
          <p:cNvPr id="20" name="Grafik 19" descr="Tandhjul kontur">
            <a:extLst>
              <a:ext uri="{FF2B5EF4-FFF2-40B4-BE49-F238E27FC236}">
                <a16:creationId xmlns:a16="http://schemas.microsoft.com/office/drawing/2014/main" id="{C099D1BE-F7B5-694B-BB2D-0356AB2FF4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403" y="4333625"/>
            <a:ext cx="1353938" cy="1353938"/>
          </a:xfrm>
          <a:prstGeom prst="rect">
            <a:avLst/>
          </a:prstGeom>
        </p:spPr>
      </p:pic>
    </p:spTree>
    <p:extLst>
      <p:ext uri="{BB962C8B-B14F-4D97-AF65-F5344CB8AC3E}">
        <p14:creationId xmlns:p14="http://schemas.microsoft.com/office/powerpoint/2010/main" val="140745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A24C5-6095-C7EA-E097-8263ED108952}"/>
              </a:ext>
            </a:extLst>
          </p:cNvPr>
          <p:cNvSpPr>
            <a:spLocks noGrp="1"/>
          </p:cNvSpPr>
          <p:nvPr>
            <p:ph type="title"/>
          </p:nvPr>
        </p:nvSpPr>
        <p:spPr/>
        <p:txBody>
          <a:bodyPr/>
          <a:lstStyle/>
          <a:p>
            <a:r>
              <a:rPr lang="da-DK" dirty="0"/>
              <a:t>Udvalgt release 4 – H2 2023</a:t>
            </a:r>
          </a:p>
        </p:txBody>
      </p:sp>
      <p:pic>
        <p:nvPicPr>
          <p:cNvPr id="7" name="Pladsholder til billede 6">
            <a:extLst>
              <a:ext uri="{FF2B5EF4-FFF2-40B4-BE49-F238E27FC236}">
                <a16:creationId xmlns:a16="http://schemas.microsoft.com/office/drawing/2014/main" id="{E7EF4B60-53DE-5680-DBC1-3D8F87FE07FD}"/>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694B8F5-5520-1C91-34E8-940C0836DF95}"/>
              </a:ext>
            </a:extLst>
          </p:cNvPr>
          <p:cNvSpPr>
            <a:spLocks noGrp="1"/>
          </p:cNvSpPr>
          <p:nvPr>
            <p:ph type="body" sz="quarter" idx="14"/>
          </p:nvPr>
        </p:nvSpPr>
        <p:spPr/>
        <p:txBody>
          <a:bodyPr/>
          <a:lstStyle/>
          <a:p>
            <a:r>
              <a:rPr lang="da-DK" dirty="0"/>
              <a:t>Yderligere procesunderstøttelse af udvidet helbredstillæg og personligt tillæg.</a:t>
            </a:r>
          </a:p>
          <a:p>
            <a:endParaRPr lang="da-DK" dirty="0"/>
          </a:p>
          <a:p>
            <a:endParaRPr lang="da-DK" dirty="0"/>
          </a:p>
        </p:txBody>
      </p:sp>
      <p:sp>
        <p:nvSpPr>
          <p:cNvPr id="5" name="Pladsholder til tekst 4">
            <a:extLst>
              <a:ext uri="{FF2B5EF4-FFF2-40B4-BE49-F238E27FC236}">
                <a16:creationId xmlns:a16="http://schemas.microsoft.com/office/drawing/2014/main" id="{E8DE1A42-EB85-4CB9-66AC-CDDF01AF054C}"/>
              </a:ext>
            </a:extLst>
          </p:cNvPr>
          <p:cNvSpPr>
            <a:spLocks noGrp="1"/>
          </p:cNvSpPr>
          <p:nvPr>
            <p:ph type="body" sz="quarter" idx="15"/>
          </p:nvPr>
        </p:nvSpPr>
        <p:spPr/>
        <p:txBody>
          <a:bodyPr/>
          <a:lstStyle/>
          <a:p>
            <a:endParaRPr lang="da-DK"/>
          </a:p>
        </p:txBody>
      </p:sp>
      <p:pic>
        <p:nvPicPr>
          <p:cNvPr id="8" name="Grafik 7" descr="Tandhjul kontur">
            <a:extLst>
              <a:ext uri="{FF2B5EF4-FFF2-40B4-BE49-F238E27FC236}">
                <a16:creationId xmlns:a16="http://schemas.microsoft.com/office/drawing/2014/main" id="{682A21E2-090E-E4C5-596B-D9FB248C35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92" y="2579958"/>
            <a:ext cx="2349130" cy="2349130"/>
          </a:xfrm>
          <a:prstGeom prst="rect">
            <a:avLst/>
          </a:prstGeom>
        </p:spPr>
      </p:pic>
    </p:spTree>
    <p:extLst>
      <p:ext uri="{BB962C8B-B14F-4D97-AF65-F5344CB8AC3E}">
        <p14:creationId xmlns:p14="http://schemas.microsoft.com/office/powerpoint/2010/main" val="21272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7EEAF-B478-0F2D-D02F-21FED017D139}"/>
              </a:ext>
            </a:extLst>
          </p:cNvPr>
          <p:cNvSpPr>
            <a:spLocks noGrp="1"/>
          </p:cNvSpPr>
          <p:nvPr>
            <p:ph type="title"/>
          </p:nvPr>
        </p:nvSpPr>
        <p:spPr/>
        <p:txBody>
          <a:bodyPr/>
          <a:lstStyle/>
          <a:p>
            <a:r>
              <a:rPr lang="da-DK" dirty="0"/>
              <a:t>Udvalgt release 5 – H1 2024</a:t>
            </a:r>
          </a:p>
        </p:txBody>
      </p:sp>
      <p:pic>
        <p:nvPicPr>
          <p:cNvPr id="7" name="Pladsholder til billede 6">
            <a:extLst>
              <a:ext uri="{FF2B5EF4-FFF2-40B4-BE49-F238E27FC236}">
                <a16:creationId xmlns:a16="http://schemas.microsoft.com/office/drawing/2014/main" id="{3284962D-A551-A337-80E3-94CE922CAFD0}"/>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2904AA2-BAAB-458B-96E7-31AB220BCBA0}"/>
              </a:ext>
            </a:extLst>
          </p:cNvPr>
          <p:cNvSpPr>
            <a:spLocks noGrp="1"/>
          </p:cNvSpPr>
          <p:nvPr>
            <p:ph type="body" sz="quarter" idx="14"/>
          </p:nvPr>
        </p:nvSpPr>
        <p:spPr/>
        <p:txBody>
          <a:bodyPr/>
          <a:lstStyle/>
          <a:p>
            <a:r>
              <a:rPr lang="da-DK" dirty="0"/>
              <a:t>Procesunderstøttelse af:</a:t>
            </a:r>
          </a:p>
          <a:p>
            <a:pPr marL="342900" indent="-342900">
              <a:buFontTx/>
              <a:buChar char="-"/>
            </a:pPr>
            <a:r>
              <a:rPr lang="da-DK" dirty="0"/>
              <a:t>Udvidet helbredstillæg til fødder</a:t>
            </a:r>
          </a:p>
          <a:p>
            <a:pPr marL="342900" indent="-342900">
              <a:buFontTx/>
              <a:buChar char="-"/>
            </a:pPr>
            <a:r>
              <a:rPr lang="da-DK" dirty="0"/>
              <a:t>Fakturabehandling </a:t>
            </a:r>
          </a:p>
          <a:p>
            <a:pPr marL="342900" indent="-342900">
              <a:buFontTx/>
              <a:buChar char="-"/>
            </a:pPr>
            <a:endParaRPr lang="da-DK" dirty="0"/>
          </a:p>
          <a:p>
            <a:endParaRPr lang="da-DK" dirty="0"/>
          </a:p>
          <a:p>
            <a:endParaRPr lang="da-DK" dirty="0"/>
          </a:p>
          <a:p>
            <a:r>
              <a:rPr lang="da-DK" dirty="0"/>
              <a:t>Forskellige muligheder vedr. faktura drøftes i fakturabehandlingsfaggruppen.</a:t>
            </a:r>
          </a:p>
          <a:p>
            <a:endParaRPr lang="da-DK" dirty="0"/>
          </a:p>
          <a:p>
            <a:endParaRPr lang="da-DK" dirty="0"/>
          </a:p>
          <a:p>
            <a:r>
              <a:rPr lang="da-DK" dirty="0"/>
              <a:t>Vi forventer at vide mere omkring, hvad der kommer i KP til starten af marts. </a:t>
            </a:r>
          </a:p>
          <a:p>
            <a:endParaRPr lang="da-DK" dirty="0"/>
          </a:p>
        </p:txBody>
      </p:sp>
      <p:sp>
        <p:nvSpPr>
          <p:cNvPr id="5" name="Pladsholder til tekst 4">
            <a:extLst>
              <a:ext uri="{FF2B5EF4-FFF2-40B4-BE49-F238E27FC236}">
                <a16:creationId xmlns:a16="http://schemas.microsoft.com/office/drawing/2014/main" id="{151D34C3-685D-5C29-5BA4-D37CC6C0C5C6}"/>
              </a:ext>
            </a:extLst>
          </p:cNvPr>
          <p:cNvSpPr>
            <a:spLocks noGrp="1"/>
          </p:cNvSpPr>
          <p:nvPr>
            <p:ph type="body" sz="quarter" idx="15"/>
          </p:nvPr>
        </p:nvSpPr>
        <p:spPr/>
        <p:txBody>
          <a:bodyPr/>
          <a:lstStyle/>
          <a:p>
            <a:endParaRPr lang="da-DK"/>
          </a:p>
        </p:txBody>
      </p:sp>
      <p:pic>
        <p:nvPicPr>
          <p:cNvPr id="8" name="Grafik 7" descr="Fod kontur">
            <a:extLst>
              <a:ext uri="{FF2B5EF4-FFF2-40B4-BE49-F238E27FC236}">
                <a16:creationId xmlns:a16="http://schemas.microsoft.com/office/drawing/2014/main" id="{C7969BE1-299C-7449-BB00-8A77E9F85A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6861" y="1290896"/>
            <a:ext cx="1177038" cy="1177038"/>
          </a:xfrm>
          <a:prstGeom prst="rect">
            <a:avLst/>
          </a:prstGeom>
        </p:spPr>
      </p:pic>
      <p:pic>
        <p:nvPicPr>
          <p:cNvPr id="10" name="Grafik 9" descr="Kvittering kontur">
            <a:extLst>
              <a:ext uri="{FF2B5EF4-FFF2-40B4-BE49-F238E27FC236}">
                <a16:creationId xmlns:a16="http://schemas.microsoft.com/office/drawing/2014/main" id="{99F16A57-63EA-391B-C08D-1618CC40EC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6995" y="2372262"/>
            <a:ext cx="1177038" cy="1177038"/>
          </a:xfrm>
          <a:prstGeom prst="rect">
            <a:avLst/>
          </a:prstGeom>
        </p:spPr>
      </p:pic>
      <p:pic>
        <p:nvPicPr>
          <p:cNvPr id="12" name="Grafik 11" descr="Brugere med massiv udfyldning">
            <a:extLst>
              <a:ext uri="{FF2B5EF4-FFF2-40B4-BE49-F238E27FC236}">
                <a16:creationId xmlns:a16="http://schemas.microsoft.com/office/drawing/2014/main" id="{428EA897-1A27-6185-DB3A-F676B818B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0431" y="3858763"/>
            <a:ext cx="914400" cy="914400"/>
          </a:xfrm>
          <a:prstGeom prst="rect">
            <a:avLst/>
          </a:prstGeom>
        </p:spPr>
      </p:pic>
      <p:pic>
        <p:nvPicPr>
          <p:cNvPr id="14" name="Grafik 13" descr="Lyspære og blyant kontur">
            <a:extLst>
              <a:ext uri="{FF2B5EF4-FFF2-40B4-BE49-F238E27FC236}">
                <a16:creationId xmlns:a16="http://schemas.microsoft.com/office/drawing/2014/main" id="{90DCC24D-E539-E853-758B-86BF7D5B9B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58208" y="5301918"/>
            <a:ext cx="1137792" cy="1137792"/>
          </a:xfrm>
          <a:prstGeom prst="rect">
            <a:avLst/>
          </a:prstGeom>
        </p:spPr>
      </p:pic>
    </p:spTree>
    <p:extLst>
      <p:ext uri="{BB962C8B-B14F-4D97-AF65-F5344CB8AC3E}">
        <p14:creationId xmlns:p14="http://schemas.microsoft.com/office/powerpoint/2010/main" val="11777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CE4BE-E153-4A74-9233-A067E060F0D5}"/>
              </a:ext>
            </a:extLst>
          </p:cNvPr>
          <p:cNvSpPr>
            <a:spLocks noGrp="1"/>
          </p:cNvSpPr>
          <p:nvPr>
            <p:ph type="title"/>
          </p:nvPr>
        </p:nvSpPr>
        <p:spPr/>
        <p:txBody>
          <a:bodyPr/>
          <a:lstStyle/>
          <a:p>
            <a:r>
              <a:rPr lang="da-DK" dirty="0"/>
              <a:t>Udvalgte kendte fejl</a:t>
            </a:r>
          </a:p>
        </p:txBody>
      </p:sp>
      <p:sp>
        <p:nvSpPr>
          <p:cNvPr id="3" name="Pladsholder til tekst 2">
            <a:extLst>
              <a:ext uri="{FF2B5EF4-FFF2-40B4-BE49-F238E27FC236}">
                <a16:creationId xmlns:a16="http://schemas.microsoft.com/office/drawing/2014/main" id="{25F9B6F8-DD56-41B4-8092-D428D89770B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92163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r>
              <a:rPr lang="da-DK" dirty="0"/>
              <a:t>Da vi er mange, skal du som udgangspunkt holde kamera og mikrofon slukket</a:t>
            </a:r>
          </a:p>
          <a:p>
            <a:pPr marL="342900" indent="-342900">
              <a:buFontTx/>
              <a:buChar char="-"/>
            </a:pPr>
            <a:endParaRPr lang="da-DK" dirty="0"/>
          </a:p>
          <a:p>
            <a:endParaRPr lang="da-DK" dirty="0"/>
          </a:p>
          <a:p>
            <a:endParaRPr lang="da-DK" dirty="0"/>
          </a:p>
          <a:p>
            <a:endParaRPr lang="da-DK" dirty="0"/>
          </a:p>
          <a:p>
            <a:r>
              <a:rPr kumimoji="0" lang="da-DK" sz="2400" b="0" i="0" u="none" strike="noStrike" kern="1200" cap="none" spc="0" normalizeH="0" baseline="0" noProof="0" dirty="0">
                <a:ln>
                  <a:noFill/>
                </a:ln>
                <a:effectLst/>
                <a:uLnTx/>
                <a:uFillTx/>
                <a:latin typeface="Trebuchet MS" panose="020B0603020202020204" pitchFamily="34" charset="0"/>
                <a:ea typeface="+mn-ea"/>
                <a:cs typeface="+mn-cs"/>
              </a:rPr>
              <a:t>Ræk hånden op og tænd mikrofon og kamera, når du har spørgsmål</a:t>
            </a:r>
          </a:p>
          <a:p>
            <a:endParaRPr lang="da-DK" dirty="0"/>
          </a:p>
          <a:p>
            <a:endParaRPr lang="da-DK" dirty="0"/>
          </a:p>
          <a:p>
            <a:endParaRPr lang="da-DK" dirty="0"/>
          </a:p>
          <a:p>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744" y="2270993"/>
            <a:ext cx="705008" cy="705008"/>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3019" y="2281035"/>
            <a:ext cx="705008" cy="705008"/>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563019" y="2281035"/>
            <a:ext cx="705008" cy="705008"/>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1983" y="4234503"/>
            <a:ext cx="725091" cy="725091"/>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2524" y="4254586"/>
            <a:ext cx="725091" cy="725091"/>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7074" y="4254586"/>
            <a:ext cx="705008" cy="705008"/>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741744" y="2281035"/>
            <a:ext cx="705008" cy="705008"/>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FFF6B-A4B9-E787-B698-9143652F9526}"/>
              </a:ext>
            </a:extLst>
          </p:cNvPr>
          <p:cNvSpPr>
            <a:spLocks noGrp="1"/>
          </p:cNvSpPr>
          <p:nvPr>
            <p:ph type="title"/>
          </p:nvPr>
        </p:nvSpPr>
        <p:spPr/>
        <p:txBody>
          <a:bodyPr/>
          <a:lstStyle/>
          <a:p>
            <a:r>
              <a:rPr lang="da-DK" dirty="0"/>
              <a:t>Kendte fejl (1 af 6)</a:t>
            </a:r>
            <a:br>
              <a:rPr lang="da-DK" dirty="0"/>
            </a:br>
            <a:r>
              <a:rPr lang="da-DK" dirty="0"/>
              <a:t>UDK 251</a:t>
            </a:r>
          </a:p>
        </p:txBody>
      </p:sp>
      <p:pic>
        <p:nvPicPr>
          <p:cNvPr id="7" name="Pladsholder til billede 6">
            <a:extLst>
              <a:ext uri="{FF2B5EF4-FFF2-40B4-BE49-F238E27FC236}">
                <a16:creationId xmlns:a16="http://schemas.microsoft.com/office/drawing/2014/main" id="{5E95BE24-93C2-F2DB-2192-08D29876E988}"/>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17124A3-7266-1C5B-23FF-7718D365D8E6}"/>
              </a:ext>
            </a:extLst>
          </p:cNvPr>
          <p:cNvSpPr>
            <a:spLocks noGrp="1"/>
          </p:cNvSpPr>
          <p:nvPr>
            <p:ph type="body" sz="quarter" idx="14"/>
          </p:nvPr>
        </p:nvSpPr>
        <p:spPr/>
        <p:txBody>
          <a:bodyPr/>
          <a:lstStyle/>
          <a:p>
            <a:r>
              <a:rPr lang="da-DK" dirty="0"/>
              <a:t>Felt vedr. ”bopælsbrøk/procent” er fjernet fra blanketten i forbindelse med R2.1 d. 20. december. </a:t>
            </a:r>
          </a:p>
          <a:p>
            <a:endParaRPr lang="da-DK" dirty="0"/>
          </a:p>
          <a:p>
            <a:r>
              <a:rPr lang="da-DK" dirty="0"/>
              <a:t>LØST</a:t>
            </a:r>
          </a:p>
        </p:txBody>
      </p:sp>
      <p:sp>
        <p:nvSpPr>
          <p:cNvPr id="5" name="Pladsholder til tekst 4">
            <a:extLst>
              <a:ext uri="{FF2B5EF4-FFF2-40B4-BE49-F238E27FC236}">
                <a16:creationId xmlns:a16="http://schemas.microsoft.com/office/drawing/2014/main" id="{DA88DE80-C39D-2BCA-A05A-DE8534DC1A73}"/>
              </a:ext>
            </a:extLst>
          </p:cNvPr>
          <p:cNvSpPr>
            <a:spLocks noGrp="1"/>
          </p:cNvSpPr>
          <p:nvPr>
            <p:ph type="body" sz="quarter" idx="15"/>
          </p:nvPr>
        </p:nvSpPr>
        <p:spPr/>
        <p:txBody>
          <a:bodyPr/>
          <a:lstStyle/>
          <a:p>
            <a:endParaRPr lang="da-DK"/>
          </a:p>
        </p:txBody>
      </p:sp>
      <p:pic>
        <p:nvPicPr>
          <p:cNvPr id="1026" name="Picture 2" descr="billede">
            <a:extLst>
              <a:ext uri="{FF2B5EF4-FFF2-40B4-BE49-F238E27FC236}">
                <a16:creationId xmlns:a16="http://schemas.microsoft.com/office/drawing/2014/main" id="{81A306F5-E63D-9FC6-FE7D-04177DACF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28" y="4514784"/>
            <a:ext cx="5836013" cy="133867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Luk med massiv udfyldning">
            <a:extLst>
              <a:ext uri="{FF2B5EF4-FFF2-40B4-BE49-F238E27FC236}">
                <a16:creationId xmlns:a16="http://schemas.microsoft.com/office/drawing/2014/main" id="{5C50EA0D-BA68-3E52-70E6-740D88FEDC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950" y="4075243"/>
            <a:ext cx="2190750" cy="2190750"/>
          </a:xfrm>
          <a:prstGeom prst="rect">
            <a:avLst/>
          </a:prstGeom>
        </p:spPr>
      </p:pic>
    </p:spTree>
    <p:extLst>
      <p:ext uri="{BB962C8B-B14F-4D97-AF65-F5344CB8AC3E}">
        <p14:creationId xmlns:p14="http://schemas.microsoft.com/office/powerpoint/2010/main" val="2625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949BC-154A-52A1-18A3-311D8DA2142B}"/>
              </a:ext>
            </a:extLst>
          </p:cNvPr>
          <p:cNvSpPr>
            <a:spLocks noGrp="1"/>
          </p:cNvSpPr>
          <p:nvPr>
            <p:ph type="title"/>
          </p:nvPr>
        </p:nvSpPr>
        <p:spPr>
          <a:xfrm>
            <a:off x="623392" y="530280"/>
            <a:ext cx="6094909" cy="841638"/>
          </a:xfrm>
        </p:spPr>
        <p:txBody>
          <a:bodyPr/>
          <a:lstStyle/>
          <a:p>
            <a:r>
              <a:rPr lang="da-DK" dirty="0"/>
              <a:t>Kendte fejl (2 af 6)</a:t>
            </a:r>
            <a:br>
              <a:rPr lang="da-DK" dirty="0"/>
            </a:br>
            <a:r>
              <a:rPr lang="da-DK" dirty="0"/>
              <a:t>Helbredstillægskort 2023</a:t>
            </a:r>
          </a:p>
        </p:txBody>
      </p:sp>
      <p:pic>
        <p:nvPicPr>
          <p:cNvPr id="7" name="Pladsholder til billede 6">
            <a:extLst>
              <a:ext uri="{FF2B5EF4-FFF2-40B4-BE49-F238E27FC236}">
                <a16:creationId xmlns:a16="http://schemas.microsoft.com/office/drawing/2014/main" id="{D80B257A-B609-90E9-79EB-E1B328A6931E}"/>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C7E23AAA-4B7A-2CF1-F952-BC540505C542}"/>
              </a:ext>
            </a:extLst>
          </p:cNvPr>
          <p:cNvSpPr>
            <a:spLocks noGrp="1"/>
          </p:cNvSpPr>
          <p:nvPr>
            <p:ph type="body" sz="quarter" idx="14"/>
          </p:nvPr>
        </p:nvSpPr>
        <p:spPr/>
        <p:txBody>
          <a:bodyPr/>
          <a:lstStyle/>
          <a:p>
            <a:r>
              <a:rPr lang="da-DK" dirty="0"/>
              <a:t>Borgere med helbredstillægskort i 2022, hvis formue i samme periode er overgået til at være uoplyst, er automatisk blevet bevilget et nyt helbredstillægskort for 2023.</a:t>
            </a:r>
          </a:p>
          <a:p>
            <a:endParaRPr lang="da-DK" dirty="0"/>
          </a:p>
          <a:p>
            <a:r>
              <a:rPr lang="da-DK" dirty="0"/>
              <a:t>Derudover har vi identificeret et problem med, at borgere som har to udvidede helbredstillægssager, ikke er blevet revurderet.</a:t>
            </a:r>
          </a:p>
          <a:p>
            <a:endParaRPr lang="da-DK" dirty="0"/>
          </a:p>
          <a:p>
            <a:r>
              <a:rPr lang="da-DK" dirty="0"/>
              <a:t>LØST og ophørsbreve er sendt til de borgere, som uberettiget har fået et helbredstillægskort.</a:t>
            </a:r>
          </a:p>
        </p:txBody>
      </p:sp>
      <p:sp>
        <p:nvSpPr>
          <p:cNvPr id="5" name="Pladsholder til tekst 4">
            <a:extLst>
              <a:ext uri="{FF2B5EF4-FFF2-40B4-BE49-F238E27FC236}">
                <a16:creationId xmlns:a16="http://schemas.microsoft.com/office/drawing/2014/main" id="{4B15D530-63F2-3379-A8CC-FD39CFABBCE9}"/>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40343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E72F8-88D4-91CB-CDA7-97AF8A249E00}"/>
              </a:ext>
            </a:extLst>
          </p:cNvPr>
          <p:cNvSpPr>
            <a:spLocks noGrp="1"/>
          </p:cNvSpPr>
          <p:nvPr>
            <p:ph type="title"/>
          </p:nvPr>
        </p:nvSpPr>
        <p:spPr/>
        <p:txBody>
          <a:bodyPr/>
          <a:lstStyle/>
          <a:p>
            <a:r>
              <a:rPr lang="da-DK" dirty="0"/>
              <a:t>Kendte fejl (3 af 6)</a:t>
            </a:r>
            <a:br>
              <a:rPr lang="da-DK" dirty="0"/>
            </a:br>
            <a:r>
              <a:rPr lang="da-DK" dirty="0"/>
              <a:t>Sager stoppes ikke af dødsprocessen</a:t>
            </a:r>
          </a:p>
        </p:txBody>
      </p:sp>
      <p:pic>
        <p:nvPicPr>
          <p:cNvPr id="8" name="Pladsholder til billede 7">
            <a:extLst>
              <a:ext uri="{FF2B5EF4-FFF2-40B4-BE49-F238E27FC236}">
                <a16:creationId xmlns:a16="http://schemas.microsoft.com/office/drawing/2014/main" id="{C4AB0A59-ECB3-6808-FA69-9B91000DB54E}"/>
              </a:ext>
            </a:extLst>
          </p:cNvPr>
          <p:cNvPicPr>
            <a:picLocks noGrp="1" noChangeAspect="1"/>
          </p:cNvPicPr>
          <p:nvPr>
            <p:ph type="pic" sz="quarter" idx="13"/>
          </p:nvPr>
        </p:nvPicPr>
        <p:blipFill>
          <a:blip r:embed="rId3"/>
          <a:srcRect t="28218" b="28218"/>
          <a:stretch>
            <a:fillRect/>
          </a:stretch>
        </p:blipFill>
        <p:spPr/>
      </p:pic>
      <p:sp>
        <p:nvSpPr>
          <p:cNvPr id="4" name="Pladsholder til tekst 3">
            <a:extLst>
              <a:ext uri="{FF2B5EF4-FFF2-40B4-BE49-F238E27FC236}">
                <a16:creationId xmlns:a16="http://schemas.microsoft.com/office/drawing/2014/main" id="{661807AC-5306-60AD-0523-FE077062F58D}"/>
              </a:ext>
            </a:extLst>
          </p:cNvPr>
          <p:cNvSpPr>
            <a:spLocks noGrp="1"/>
          </p:cNvSpPr>
          <p:nvPr>
            <p:ph type="body" sz="quarter" idx="14"/>
          </p:nvPr>
        </p:nvSpPr>
        <p:spPr>
          <a:xfrm>
            <a:off x="623391" y="1435180"/>
            <a:ext cx="10893424" cy="2151542"/>
          </a:xfrm>
        </p:spPr>
        <p:txBody>
          <a:bodyPr/>
          <a:lstStyle/>
          <a:p>
            <a:r>
              <a:rPr lang="da-DK" dirty="0"/>
              <a:t>Nogle sager stoppes ikke når dødsprocessen er gennemført. </a:t>
            </a:r>
          </a:p>
          <a:p>
            <a:endParaRPr lang="da-DK" dirty="0"/>
          </a:p>
          <a:p>
            <a:r>
              <a:rPr lang="da-DK" dirty="0"/>
              <a:t>Dødsprocesserne vil blive genstartet for de borgere, det gælder. </a:t>
            </a:r>
          </a:p>
          <a:p>
            <a:endParaRPr lang="da-DK" dirty="0"/>
          </a:p>
          <a:p>
            <a:r>
              <a:rPr lang="da-DK" dirty="0"/>
              <a:t>I skal ikke foretage nogle ændringer til sagerne. </a:t>
            </a:r>
          </a:p>
          <a:p>
            <a:endParaRPr lang="da-DK" dirty="0"/>
          </a:p>
          <a:p>
            <a:r>
              <a:rPr lang="da-DK" dirty="0"/>
              <a:t>Der vil ikke ske udbetalinger eller udsendes breve, da borgeren er død.</a:t>
            </a:r>
          </a:p>
        </p:txBody>
      </p:sp>
      <p:sp>
        <p:nvSpPr>
          <p:cNvPr id="5" name="Pladsholder til tekst 4">
            <a:extLst>
              <a:ext uri="{FF2B5EF4-FFF2-40B4-BE49-F238E27FC236}">
                <a16:creationId xmlns:a16="http://schemas.microsoft.com/office/drawing/2014/main" id="{9805C98B-70D5-D7EB-3F46-9E1739A3037C}"/>
              </a:ext>
            </a:extLst>
          </p:cNvPr>
          <p:cNvSpPr>
            <a:spLocks noGrp="1"/>
          </p:cNvSpPr>
          <p:nvPr>
            <p:ph type="body" sz="quarter" idx="15"/>
          </p:nvPr>
        </p:nvSpPr>
        <p:spPr/>
        <p:txBody>
          <a:bodyPr/>
          <a:lstStyle/>
          <a:p>
            <a:endParaRPr lang="da-DK"/>
          </a:p>
        </p:txBody>
      </p:sp>
      <p:sp>
        <p:nvSpPr>
          <p:cNvPr id="3" name="Tekstfelt 2">
            <a:extLst>
              <a:ext uri="{FF2B5EF4-FFF2-40B4-BE49-F238E27FC236}">
                <a16:creationId xmlns:a16="http://schemas.microsoft.com/office/drawing/2014/main" id="{859428E7-43ED-3B99-555D-AA00FCA6A4BB}"/>
              </a:ext>
            </a:extLst>
          </p:cNvPr>
          <p:cNvSpPr txBox="1"/>
          <p:nvPr/>
        </p:nvSpPr>
        <p:spPr>
          <a:xfrm>
            <a:off x="803304" y="4401085"/>
            <a:ext cx="3765774" cy="369332"/>
          </a:xfrm>
          <a:prstGeom prst="rect">
            <a:avLst/>
          </a:prstGeom>
          <a:solidFill>
            <a:schemeClr val="accent5"/>
          </a:solidFill>
        </p:spPr>
        <p:txBody>
          <a:bodyPr wrap="none" rtlCol="0">
            <a:spAutoFit/>
          </a:bodyPr>
          <a:lstStyle/>
          <a:p>
            <a:r>
              <a:rPr lang="da-DK" dirty="0">
                <a:solidFill>
                  <a:schemeClr val="bg1"/>
                </a:solidFill>
                <a:latin typeface="Trebuchet MS" panose="020B0603020202020204" pitchFamily="34" charset="0"/>
              </a:rPr>
              <a:t>Forventes senest løst d. 8. februar</a:t>
            </a:r>
          </a:p>
        </p:txBody>
      </p:sp>
    </p:spTree>
    <p:extLst>
      <p:ext uri="{BB962C8B-B14F-4D97-AF65-F5344CB8AC3E}">
        <p14:creationId xmlns:p14="http://schemas.microsoft.com/office/powerpoint/2010/main" val="8373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5AD079-7DBF-DFE4-5179-8811FB8CF5BD}"/>
              </a:ext>
            </a:extLst>
          </p:cNvPr>
          <p:cNvSpPr>
            <a:spLocks noGrp="1"/>
          </p:cNvSpPr>
          <p:nvPr>
            <p:ph type="title"/>
          </p:nvPr>
        </p:nvSpPr>
        <p:spPr/>
        <p:txBody>
          <a:bodyPr>
            <a:normAutofit fontScale="90000"/>
          </a:bodyPr>
          <a:lstStyle/>
          <a:p>
            <a:r>
              <a:rPr lang="da-DK" dirty="0"/>
              <a:t>Kendte fejl (4 af 6) </a:t>
            </a:r>
            <a:br>
              <a:rPr lang="da-DK" dirty="0"/>
            </a:br>
            <a:r>
              <a:rPr lang="da-DK" dirty="0"/>
              <a:t>Adresser med samme nr. på institutionsoversigten</a:t>
            </a:r>
          </a:p>
        </p:txBody>
      </p:sp>
      <p:pic>
        <p:nvPicPr>
          <p:cNvPr id="8" name="Pladsholder til billede 7">
            <a:extLst>
              <a:ext uri="{FF2B5EF4-FFF2-40B4-BE49-F238E27FC236}">
                <a16:creationId xmlns:a16="http://schemas.microsoft.com/office/drawing/2014/main" id="{C1AED5F7-F769-F9C8-8533-13E062FE456F}"/>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17F7C464-808B-3D3F-8CD3-85EEE7633CC7}"/>
              </a:ext>
            </a:extLst>
          </p:cNvPr>
          <p:cNvSpPr>
            <a:spLocks noGrp="1"/>
          </p:cNvSpPr>
          <p:nvPr>
            <p:ph type="body" sz="quarter" idx="14"/>
          </p:nvPr>
        </p:nvSpPr>
        <p:spPr>
          <a:xfrm>
            <a:off x="557111" y="1831360"/>
            <a:ext cx="5758556" cy="4104031"/>
          </a:xfrm>
        </p:spPr>
        <p:txBody>
          <a:bodyPr/>
          <a:lstStyle/>
          <a:p>
            <a:r>
              <a:rPr lang="da-DK" dirty="0"/>
              <a:t>Der kan opstå fejl, når der der tilføjes flere adresser til systemparameteren “Institutioner til mellemkommunal afregning”, som har samme vejnummer</a:t>
            </a:r>
          </a:p>
          <a:p>
            <a:endParaRPr lang="da-DK" dirty="0"/>
          </a:p>
          <a:p>
            <a:r>
              <a:rPr lang="da-DK" dirty="0"/>
              <a:t>LØST</a:t>
            </a:r>
          </a:p>
        </p:txBody>
      </p:sp>
      <p:sp>
        <p:nvSpPr>
          <p:cNvPr id="5" name="Pladsholder til tekst 4">
            <a:extLst>
              <a:ext uri="{FF2B5EF4-FFF2-40B4-BE49-F238E27FC236}">
                <a16:creationId xmlns:a16="http://schemas.microsoft.com/office/drawing/2014/main" id="{8212147F-5864-EFB3-FC7A-86B1361B0E1D}"/>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5265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AA30E-62E1-E0DD-C50B-04183326D4E9}"/>
              </a:ext>
            </a:extLst>
          </p:cNvPr>
          <p:cNvSpPr>
            <a:spLocks noGrp="1"/>
          </p:cNvSpPr>
          <p:nvPr>
            <p:ph type="title"/>
          </p:nvPr>
        </p:nvSpPr>
        <p:spPr/>
        <p:txBody>
          <a:bodyPr>
            <a:normAutofit fontScale="90000"/>
          </a:bodyPr>
          <a:lstStyle/>
          <a:p>
            <a:r>
              <a:rPr lang="da-DK" dirty="0"/>
              <a:t>Kendte fejl (5 af 6) </a:t>
            </a:r>
            <a:br>
              <a:rPr lang="da-DK" dirty="0"/>
            </a:br>
            <a:r>
              <a:rPr lang="da-DK" dirty="0"/>
              <a:t>Forkerte bevillings- og tilkendelsesdatoer</a:t>
            </a:r>
            <a:br>
              <a:rPr lang="da-DK" dirty="0"/>
            </a:br>
            <a:endParaRPr lang="da-DK" dirty="0"/>
          </a:p>
        </p:txBody>
      </p:sp>
      <p:pic>
        <p:nvPicPr>
          <p:cNvPr id="9" name="Pladsholder til billede 8">
            <a:extLst>
              <a:ext uri="{FF2B5EF4-FFF2-40B4-BE49-F238E27FC236}">
                <a16:creationId xmlns:a16="http://schemas.microsoft.com/office/drawing/2014/main" id="{889A915D-D989-EA70-240E-0661D8C02941}"/>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C8DEF8C9-45D2-364E-7D3B-11987A724911}"/>
              </a:ext>
            </a:extLst>
          </p:cNvPr>
          <p:cNvSpPr>
            <a:spLocks noGrp="1"/>
          </p:cNvSpPr>
          <p:nvPr>
            <p:ph type="body" sz="quarter" idx="14"/>
          </p:nvPr>
        </p:nvSpPr>
        <p:spPr>
          <a:xfrm>
            <a:off x="625477" y="1993638"/>
            <a:ext cx="5758556" cy="3693925"/>
          </a:xfrm>
        </p:spPr>
        <p:txBody>
          <a:bodyPr/>
          <a:lstStyle/>
          <a:p>
            <a:r>
              <a:rPr lang="da-DK" dirty="0"/>
              <a:t>Der har været indmeldt eksempler på forkerte bevillings- og tilkendelsesdatoer.</a:t>
            </a:r>
          </a:p>
          <a:p>
            <a:endParaRPr lang="da-DK" dirty="0"/>
          </a:p>
          <a:p>
            <a:r>
              <a:rPr lang="da-DK" dirty="0"/>
              <a:t>Meldt ”løst” ved seneste statusmøde, men der er opdaget en underliggende fejl i designet, som er under afklaring. </a:t>
            </a:r>
          </a:p>
          <a:p>
            <a:endParaRPr lang="da-DK" dirty="0"/>
          </a:p>
          <a:p>
            <a:endParaRPr lang="da-DK" dirty="0"/>
          </a:p>
        </p:txBody>
      </p:sp>
      <p:sp>
        <p:nvSpPr>
          <p:cNvPr id="5" name="Pladsholder til tekst 4">
            <a:extLst>
              <a:ext uri="{FF2B5EF4-FFF2-40B4-BE49-F238E27FC236}">
                <a16:creationId xmlns:a16="http://schemas.microsoft.com/office/drawing/2014/main" id="{FBE6FD21-8C97-2E19-4619-309CC011442F}"/>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137501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ntrolliste kontur">
            <a:extLst>
              <a:ext uri="{FF2B5EF4-FFF2-40B4-BE49-F238E27FC236}">
                <a16:creationId xmlns:a16="http://schemas.microsoft.com/office/drawing/2014/main" id="{2DB817A6-9169-170D-7B49-3419891CD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6582" y="5227797"/>
            <a:ext cx="1524734" cy="1524734"/>
          </a:xfrm>
          <a:prstGeom prst="rect">
            <a:avLst/>
          </a:prstGeom>
        </p:spPr>
      </p:pic>
      <p:sp>
        <p:nvSpPr>
          <p:cNvPr id="2" name="Titel 1">
            <a:extLst>
              <a:ext uri="{FF2B5EF4-FFF2-40B4-BE49-F238E27FC236}">
                <a16:creationId xmlns:a16="http://schemas.microsoft.com/office/drawing/2014/main" id="{C2BB8123-20E3-FD5F-C63F-6534F0ECF298}"/>
              </a:ext>
            </a:extLst>
          </p:cNvPr>
          <p:cNvSpPr>
            <a:spLocks noGrp="1"/>
          </p:cNvSpPr>
          <p:nvPr>
            <p:ph type="title"/>
          </p:nvPr>
        </p:nvSpPr>
        <p:spPr/>
        <p:txBody>
          <a:bodyPr>
            <a:normAutofit fontScale="90000"/>
          </a:bodyPr>
          <a:lstStyle/>
          <a:p>
            <a:r>
              <a:rPr lang="da-DK" dirty="0"/>
              <a:t>Kendte fejl (6 af 6)</a:t>
            </a:r>
            <a:br>
              <a:rPr lang="da-DK" dirty="0"/>
            </a:br>
            <a:r>
              <a:rPr lang="da-DK" dirty="0"/>
              <a:t>Opfølgningsopgaver vedr. boligstøtte</a:t>
            </a:r>
          </a:p>
        </p:txBody>
      </p:sp>
      <p:pic>
        <p:nvPicPr>
          <p:cNvPr id="7" name="Pladsholder til billede 6">
            <a:extLst>
              <a:ext uri="{FF2B5EF4-FFF2-40B4-BE49-F238E27FC236}">
                <a16:creationId xmlns:a16="http://schemas.microsoft.com/office/drawing/2014/main" id="{B2DE4019-D0FA-16CE-B946-17C08E5D3355}"/>
              </a:ext>
            </a:extLst>
          </p:cNvPr>
          <p:cNvPicPr>
            <a:picLocks noGrp="1" noChangeAspect="1"/>
          </p:cNvPicPr>
          <p:nvPr>
            <p:ph type="pic" sz="quarter" idx="13"/>
          </p:nvPr>
        </p:nvPicPr>
        <p:blipFill>
          <a:blip r:embed="rId5"/>
          <a:srcRect l="27552" r="27552"/>
          <a:stretch>
            <a:fillRect/>
          </a:stretch>
        </p:blipFill>
        <p:spPr/>
      </p:pic>
      <p:sp>
        <p:nvSpPr>
          <p:cNvPr id="4" name="Pladsholder til tekst 3">
            <a:extLst>
              <a:ext uri="{FF2B5EF4-FFF2-40B4-BE49-F238E27FC236}">
                <a16:creationId xmlns:a16="http://schemas.microsoft.com/office/drawing/2014/main" id="{286F3DBC-428E-5040-6EB9-B84CC6BF54BA}"/>
              </a:ext>
            </a:extLst>
          </p:cNvPr>
          <p:cNvSpPr>
            <a:spLocks noGrp="1"/>
          </p:cNvSpPr>
          <p:nvPr>
            <p:ph type="body" sz="quarter" idx="14"/>
          </p:nvPr>
        </p:nvSpPr>
        <p:spPr/>
        <p:txBody>
          <a:bodyPr/>
          <a:lstStyle/>
          <a:p>
            <a:r>
              <a:rPr lang="da-DK" dirty="0"/>
              <a:t>Opfølgningsopgaver vedr. boligstøtte modtages ikke længere, da vi, efter ønske fra kommunerne, har inaktiveret de aktuelle hændelsesabonnementer. </a:t>
            </a:r>
          </a:p>
          <a:p>
            <a:endParaRPr lang="da-DK" dirty="0"/>
          </a:p>
          <a:p>
            <a:endParaRPr lang="da-DK" dirty="0"/>
          </a:p>
          <a:p>
            <a:endParaRPr lang="da-DK" dirty="0"/>
          </a:p>
          <a:p>
            <a:r>
              <a:rPr lang="da-DK" dirty="0"/>
              <a:t>Netcompany har nu også slettet de opgaver, I allerede har modtaget på baggrund af hændelsesabonnementerne.</a:t>
            </a:r>
          </a:p>
        </p:txBody>
      </p:sp>
      <p:sp>
        <p:nvSpPr>
          <p:cNvPr id="5" name="Pladsholder til tekst 4">
            <a:extLst>
              <a:ext uri="{FF2B5EF4-FFF2-40B4-BE49-F238E27FC236}">
                <a16:creationId xmlns:a16="http://schemas.microsoft.com/office/drawing/2014/main" id="{B217B8C9-A4FF-E7A2-2AB0-5A619873BA53}"/>
              </a:ext>
            </a:extLst>
          </p:cNvPr>
          <p:cNvSpPr>
            <a:spLocks noGrp="1"/>
          </p:cNvSpPr>
          <p:nvPr>
            <p:ph type="body" sz="quarter" idx="15"/>
          </p:nvPr>
        </p:nvSpPr>
        <p:spPr/>
        <p:txBody>
          <a:bodyPr/>
          <a:lstStyle/>
          <a:p>
            <a:endParaRPr lang="da-DK"/>
          </a:p>
        </p:txBody>
      </p:sp>
      <p:pic>
        <p:nvPicPr>
          <p:cNvPr id="13" name="Grafik 12" descr="Postkasse kontur">
            <a:extLst>
              <a:ext uri="{FF2B5EF4-FFF2-40B4-BE49-F238E27FC236}">
                <a16:creationId xmlns:a16="http://schemas.microsoft.com/office/drawing/2014/main" id="{D964DADA-4C17-C453-0C42-6F33EA084A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984" y="2755437"/>
            <a:ext cx="914400" cy="914400"/>
          </a:xfrm>
          <a:prstGeom prst="rect">
            <a:avLst/>
          </a:prstGeom>
        </p:spPr>
      </p:pic>
      <p:pic>
        <p:nvPicPr>
          <p:cNvPr id="15" name="Grafik 14" descr="Konvolut kontur">
            <a:extLst>
              <a:ext uri="{FF2B5EF4-FFF2-40B4-BE49-F238E27FC236}">
                <a16:creationId xmlns:a16="http://schemas.microsoft.com/office/drawing/2014/main" id="{7B671404-D602-C802-206A-CD7BA5D672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1316" y="2971800"/>
            <a:ext cx="914400" cy="914400"/>
          </a:xfrm>
          <a:prstGeom prst="rect">
            <a:avLst/>
          </a:prstGeom>
        </p:spPr>
      </p:pic>
      <p:pic>
        <p:nvPicPr>
          <p:cNvPr id="16" name="Grafik 15" descr="Luk med massiv udfyldning">
            <a:extLst>
              <a:ext uri="{FF2B5EF4-FFF2-40B4-BE49-F238E27FC236}">
                <a16:creationId xmlns:a16="http://schemas.microsoft.com/office/drawing/2014/main" id="{3E50A971-1CEA-B953-8E4F-70D0628153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73185" y="2648500"/>
            <a:ext cx="1128274" cy="1128274"/>
          </a:xfrm>
          <a:prstGeom prst="rect">
            <a:avLst/>
          </a:prstGeom>
        </p:spPr>
      </p:pic>
      <p:pic>
        <p:nvPicPr>
          <p:cNvPr id="18" name="Grafik 17" descr="Affald kontur">
            <a:extLst>
              <a:ext uri="{FF2B5EF4-FFF2-40B4-BE49-F238E27FC236}">
                <a16:creationId xmlns:a16="http://schemas.microsoft.com/office/drawing/2014/main" id="{5F51AB52-6A5E-E745-80EB-AC187621AC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19984" y="4878488"/>
            <a:ext cx="1874043" cy="1874043"/>
          </a:xfrm>
          <a:prstGeom prst="rect">
            <a:avLst/>
          </a:prstGeom>
        </p:spPr>
      </p:pic>
      <p:pic>
        <p:nvPicPr>
          <p:cNvPr id="20" name="Grafik 19" descr="Pil: Let kurve med massiv udfyldning">
            <a:extLst>
              <a:ext uri="{FF2B5EF4-FFF2-40B4-BE49-F238E27FC236}">
                <a16:creationId xmlns:a16="http://schemas.microsoft.com/office/drawing/2014/main" id="{048F0831-BDE7-CDE3-9D56-10931C8918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68665" y="5188986"/>
            <a:ext cx="1453971" cy="1453971"/>
          </a:xfrm>
          <a:prstGeom prst="rect">
            <a:avLst/>
          </a:prstGeom>
        </p:spPr>
      </p:pic>
    </p:spTree>
    <p:extLst>
      <p:ext uri="{BB962C8B-B14F-4D97-AF65-F5344CB8AC3E}">
        <p14:creationId xmlns:p14="http://schemas.microsoft.com/office/powerpoint/2010/main" val="23070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C549BCE-48C6-415C-B19C-FFD694319A22}"/>
              </a:ext>
            </a:extLst>
          </p:cNvPr>
          <p:cNvSpPr>
            <a:spLocks noGrp="1"/>
          </p:cNvSpPr>
          <p:nvPr>
            <p:ph type="body" idx="1"/>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2965" y="1525973"/>
            <a:ext cx="3446016" cy="3446016"/>
          </a:xfrm>
          <a:prstGeom prst="rect">
            <a:avLst/>
          </a:prstGeom>
        </p:spPr>
      </p:pic>
    </p:spTree>
    <p:extLst>
      <p:ext uri="{BB962C8B-B14F-4D97-AF65-F5344CB8AC3E}">
        <p14:creationId xmlns:p14="http://schemas.microsoft.com/office/powerpoint/2010/main" val="2340639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projektet?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1747" y="1912539"/>
            <a:ext cx="3446016" cy="3446016"/>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D446D-3DE2-4212-9681-C3C4DB293E71}"/>
              </a:ext>
            </a:extLst>
          </p:cNvPr>
          <p:cNvSpPr>
            <a:spLocks noGrp="1"/>
          </p:cNvSpPr>
          <p:nvPr>
            <p:ph type="title"/>
          </p:nvPr>
        </p:nvSpPr>
        <p:spPr/>
        <p:txBody>
          <a:bodyPr/>
          <a:lstStyle/>
          <a:p>
            <a:r>
              <a:rPr lang="da-DK" dirty="0"/>
              <a:t>dialog i break out </a:t>
            </a:r>
            <a:r>
              <a:rPr lang="da-DK" dirty="0" err="1"/>
              <a:t>rooms</a:t>
            </a:r>
            <a:endParaRPr lang="da-DK" dirty="0"/>
          </a:p>
        </p:txBody>
      </p:sp>
      <p:sp>
        <p:nvSpPr>
          <p:cNvPr id="3" name="Pladsholder til tekst 2">
            <a:extLst>
              <a:ext uri="{FF2B5EF4-FFF2-40B4-BE49-F238E27FC236}">
                <a16:creationId xmlns:a16="http://schemas.microsoft.com/office/drawing/2014/main" id="{581D1E09-34C5-4E5E-83E9-1D2FC68368F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172726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611EFAA-5220-4D09-8B1E-13317080CC60}"/>
              </a:ext>
            </a:extLst>
          </p:cNvPr>
          <p:cNvSpPr>
            <a:spLocks noGrp="1"/>
          </p:cNvSpPr>
          <p:nvPr>
            <p:ph type="title"/>
          </p:nvPr>
        </p:nvSpPr>
        <p:spPr/>
        <p:txBody>
          <a:bodyPr/>
          <a:lstStyle/>
          <a:p>
            <a:r>
              <a:rPr lang="da-DK" dirty="0"/>
              <a:t>Formål med break out </a:t>
            </a:r>
            <a:r>
              <a:rPr lang="da-DK" dirty="0" err="1"/>
              <a:t>rooms</a:t>
            </a:r>
            <a:endParaRPr lang="da-DK" dirty="0"/>
          </a:p>
        </p:txBody>
      </p:sp>
      <p:sp>
        <p:nvSpPr>
          <p:cNvPr id="6" name="Pladsholder til tekst 5">
            <a:extLst>
              <a:ext uri="{FF2B5EF4-FFF2-40B4-BE49-F238E27FC236}">
                <a16:creationId xmlns:a16="http://schemas.microsoft.com/office/drawing/2014/main" id="{A7B297BD-D803-4805-8A9C-0C8165F0B688}"/>
              </a:ext>
            </a:extLst>
          </p:cNvPr>
          <p:cNvSpPr>
            <a:spLocks noGrp="1"/>
          </p:cNvSpPr>
          <p:nvPr>
            <p:ph type="body" sz="quarter" idx="14"/>
          </p:nvPr>
        </p:nvSpPr>
        <p:spPr>
          <a:xfrm>
            <a:off x="625477" y="1226469"/>
            <a:ext cx="5758556" cy="4104031"/>
          </a:xfrm>
        </p:spPr>
        <p:txBody>
          <a:bodyPr/>
          <a:lstStyle/>
          <a:p>
            <a:r>
              <a:rPr lang="da-DK" dirty="0"/>
              <a:t>Brugertilfredshedsundersøgelsen viser, at nogle kommuner søger dialog om brugen af KP Basis.</a:t>
            </a:r>
          </a:p>
          <a:p>
            <a:endParaRPr lang="da-DK" dirty="0"/>
          </a:p>
          <a:p>
            <a:r>
              <a:rPr lang="da-DK" dirty="0"/>
              <a:t>Der har ikke været interesse for at etablere ”webinarer” omkring specifikke emner.</a:t>
            </a:r>
          </a:p>
          <a:p>
            <a:endParaRPr lang="da-DK" dirty="0"/>
          </a:p>
          <a:p>
            <a:r>
              <a:rPr lang="da-DK" dirty="0"/>
              <a:t>Som alternativ åbner vi hermed op for, at I kan stille de spørgsmål, I brænder inde med her.</a:t>
            </a:r>
          </a:p>
          <a:p>
            <a:pPr marL="342900" indent="-342900">
              <a:buFont typeface="Arial" panose="020B0604020202020204" pitchFamily="34" charset="0"/>
              <a:buChar char="•"/>
            </a:pPr>
            <a:endParaRPr lang="da-DK" dirty="0"/>
          </a:p>
          <a:p>
            <a:r>
              <a:rPr lang="da-DK" dirty="0"/>
              <a:t>Som noget nyt har vi fået et træningsmiljøet. Det kan være, at der allerede nu er erfaringer, I kan dele med hinanden.</a:t>
            </a:r>
          </a:p>
          <a:p>
            <a:pPr marL="342900" indent="-342900">
              <a:buFont typeface="Arial" panose="020B0604020202020204" pitchFamily="34" charset="0"/>
              <a:buChar char="•"/>
            </a:pPr>
            <a:endParaRPr lang="da-DK" dirty="0"/>
          </a:p>
        </p:txBody>
      </p:sp>
      <p:sp>
        <p:nvSpPr>
          <p:cNvPr id="7" name="Pladsholder til tekst 6">
            <a:extLst>
              <a:ext uri="{FF2B5EF4-FFF2-40B4-BE49-F238E27FC236}">
                <a16:creationId xmlns:a16="http://schemas.microsoft.com/office/drawing/2014/main" id="{4B393C7D-4E86-406A-AC3B-017AD3169D1A}"/>
              </a:ext>
            </a:extLst>
          </p:cNvPr>
          <p:cNvSpPr>
            <a:spLocks noGrp="1"/>
          </p:cNvSpPr>
          <p:nvPr>
            <p:ph type="body" sz="quarter" idx="15"/>
          </p:nvPr>
        </p:nvSpPr>
        <p:spPr/>
        <p:txBody>
          <a:bodyPr/>
          <a:lstStyle/>
          <a:p>
            <a:endParaRPr lang="da-DK"/>
          </a:p>
        </p:txBody>
      </p:sp>
      <p:pic>
        <p:nvPicPr>
          <p:cNvPr id="13" name="Pladsholder til billede 12">
            <a:extLst>
              <a:ext uri="{FF2B5EF4-FFF2-40B4-BE49-F238E27FC236}">
                <a16:creationId xmlns:a16="http://schemas.microsoft.com/office/drawing/2014/main" id="{CE55DEB4-1FE3-44EA-9AF7-0B9F0C613CD2}"/>
              </a:ext>
            </a:extLst>
          </p:cNvPr>
          <p:cNvPicPr>
            <a:picLocks noGrp="1" noChangeAspect="1"/>
          </p:cNvPicPr>
          <p:nvPr>
            <p:ph type="pic" sz="quarter" idx="13"/>
          </p:nvPr>
        </p:nvPicPr>
        <p:blipFill>
          <a:blip r:embed="rId3"/>
          <a:srcRect l="27552" r="27552"/>
          <a:stretch>
            <a:fillRect/>
          </a:stretch>
        </p:blipFill>
        <p:spPr/>
      </p:pic>
    </p:spTree>
    <p:extLst>
      <p:ext uri="{BB962C8B-B14F-4D97-AF65-F5344CB8AC3E}">
        <p14:creationId xmlns:p14="http://schemas.microsoft.com/office/powerpoint/2010/main" val="178912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3382E0DB-A8BC-4687-BADC-E0E62BD0075E}"/>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BC6414CC-2863-F691-BFA3-5D0F9081C8A9}"/>
              </a:ext>
            </a:extLst>
          </p:cNvPr>
          <p:cNvSpPr>
            <a:spLocks noGrp="1"/>
          </p:cNvSpPr>
          <p:nvPr>
            <p:ph type="body" sz="quarter" idx="17"/>
          </p:nvPr>
        </p:nvSpPr>
        <p:spPr/>
        <p:txBody>
          <a:bodyPr/>
          <a:lstStyle/>
          <a:p>
            <a:r>
              <a:rPr lang="da-DK" dirty="0">
                <a:latin typeface="Trebuchet MS" panose="020B0603020202020204" pitchFamily="34" charset="0"/>
              </a:rPr>
              <a:t>Chatten er deaktiveret, da det kan virke forstyrrende med parallelle samtaler. </a:t>
            </a:r>
          </a:p>
          <a:p>
            <a:endParaRPr lang="da-DK" dirty="0"/>
          </a:p>
          <a:p>
            <a:endParaRPr lang="da-DK" dirty="0">
              <a:latin typeface="Trebuchet MS" panose="020B0603020202020204" pitchFamily="34" charset="0"/>
            </a:endParaRPr>
          </a:p>
          <a:p>
            <a:endParaRPr lang="da-DK" dirty="0"/>
          </a:p>
          <a:p>
            <a:endParaRPr lang="da-DK" dirty="0">
              <a:latin typeface="Trebuchet MS" panose="020B0603020202020204" pitchFamily="34" charset="0"/>
            </a:endParaRPr>
          </a:p>
          <a:p>
            <a:endParaRPr lang="da-DK" dirty="0">
              <a:latin typeface="Trebuchet MS" panose="020B0603020202020204" pitchFamily="34" charset="0"/>
            </a:endParaRPr>
          </a:p>
          <a:p>
            <a:endParaRPr lang="da-DK" dirty="0"/>
          </a:p>
          <a:p>
            <a:r>
              <a:rPr lang="da-DK" dirty="0">
                <a:latin typeface="Trebuchet MS" panose="020B0603020202020204" pitchFamily="34" charset="0"/>
              </a:rPr>
              <a:t>Vi vil til gengæld gerne opfordre til, at I bruger </a:t>
            </a:r>
            <a:r>
              <a:rPr lang="da-DK" dirty="0" err="1">
                <a:latin typeface="Trebuchet MS" panose="020B0603020202020204" pitchFamily="34" charset="0"/>
              </a:rPr>
              <a:t>Yammer</a:t>
            </a:r>
            <a:r>
              <a:rPr lang="da-DK" dirty="0"/>
              <a:t>-</a:t>
            </a:r>
            <a:r>
              <a:rPr lang="da-DK" dirty="0">
                <a:latin typeface="Trebuchet MS" panose="020B0603020202020204" pitchFamily="34" charset="0"/>
              </a:rPr>
              <a:t>netværket i stedet!</a:t>
            </a:r>
          </a:p>
          <a:p>
            <a:r>
              <a:rPr lang="da-DK" dirty="0">
                <a:latin typeface="Trebuchet MS" panose="020B0603020202020204" pitchFamily="34" charset="0"/>
              </a:rPr>
              <a:t>Skriv til </a:t>
            </a:r>
            <a:r>
              <a:rPr lang="da-DK" dirty="0">
                <a:latin typeface="Trebuchet MS" panose="020B0603020202020204" pitchFamily="34" charset="0"/>
                <a:hlinkClick r:id="rId3"/>
              </a:rPr>
              <a:t>KP@kombit.dk</a:t>
            </a:r>
            <a:r>
              <a:rPr lang="da-DK" dirty="0">
                <a:latin typeface="Trebuchet MS" panose="020B0603020202020204" pitchFamily="34" charset="0"/>
              </a:rPr>
              <a:t>, hvis I ikke har adgang til </a:t>
            </a:r>
            <a:r>
              <a:rPr lang="da-DK" dirty="0" err="1">
                <a:latin typeface="Trebuchet MS" panose="020B0603020202020204" pitchFamily="34" charset="0"/>
              </a:rPr>
              <a:t>Yammer</a:t>
            </a:r>
            <a:r>
              <a:rPr lang="da-DK" dirty="0">
                <a:latin typeface="Trebuchet MS" panose="020B0603020202020204" pitchFamily="34" charset="0"/>
              </a:rPr>
              <a:t>.</a:t>
            </a:r>
          </a:p>
          <a:p>
            <a:endParaRPr lang="da-DK" dirty="0">
              <a:latin typeface="Trebuchet MS" panose="020B0603020202020204" pitchFamily="34" charset="0"/>
            </a:endParaRPr>
          </a:p>
          <a:p>
            <a:endParaRPr lang="da-DK" dirty="0"/>
          </a:p>
        </p:txBody>
      </p:sp>
      <p:sp>
        <p:nvSpPr>
          <p:cNvPr id="4" name="Pladsholder til tekst 3">
            <a:extLst>
              <a:ext uri="{FF2B5EF4-FFF2-40B4-BE49-F238E27FC236}">
                <a16:creationId xmlns:a16="http://schemas.microsoft.com/office/drawing/2014/main" id="{F2BF1BCE-06A8-86BC-DE03-385C95FA574C}"/>
              </a:ext>
            </a:extLst>
          </p:cNvPr>
          <p:cNvSpPr>
            <a:spLocks noGrp="1"/>
          </p:cNvSpPr>
          <p:nvPr>
            <p:ph type="body" sz="quarter" idx="16"/>
          </p:nvPr>
        </p:nvSpPr>
        <p:spPr/>
        <p:txBody>
          <a:bodyPr/>
          <a:lstStyle/>
          <a:p>
            <a:endParaRPr lang="da-DK"/>
          </a:p>
        </p:txBody>
      </p:sp>
      <p:pic>
        <p:nvPicPr>
          <p:cNvPr id="6" name="Billede 5">
            <a:extLst>
              <a:ext uri="{FF2B5EF4-FFF2-40B4-BE49-F238E27FC236}">
                <a16:creationId xmlns:a16="http://schemas.microsoft.com/office/drawing/2014/main" id="{2001BC79-5209-F840-006C-1C0EEEFEB350}"/>
              </a:ext>
            </a:extLst>
          </p:cNvPr>
          <p:cNvPicPr>
            <a:picLocks noChangeAspect="1"/>
          </p:cNvPicPr>
          <p:nvPr/>
        </p:nvPicPr>
        <p:blipFill>
          <a:blip r:embed="rId4"/>
          <a:stretch>
            <a:fillRect/>
          </a:stretch>
        </p:blipFill>
        <p:spPr>
          <a:xfrm>
            <a:off x="9483036" y="1831947"/>
            <a:ext cx="1370364" cy="1370364"/>
          </a:xfrm>
          <a:prstGeom prst="rect">
            <a:avLst/>
          </a:prstGeom>
        </p:spPr>
      </p:pic>
      <p:pic>
        <p:nvPicPr>
          <p:cNvPr id="12" name="Grafik 11" descr="Luk med massiv udfyldning">
            <a:extLst>
              <a:ext uri="{FF2B5EF4-FFF2-40B4-BE49-F238E27FC236}">
                <a16:creationId xmlns:a16="http://schemas.microsoft.com/office/drawing/2014/main" id="{B56491C6-F350-335D-A09E-6E8FEDB177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0417" y="1420572"/>
            <a:ext cx="1597231" cy="1597231"/>
          </a:xfrm>
          <a:prstGeom prst="rect">
            <a:avLst/>
          </a:prstGeom>
        </p:spPr>
      </p:pic>
      <p:pic>
        <p:nvPicPr>
          <p:cNvPr id="1026" name="Picture 2" descr="Yammer - Wikipedia">
            <a:extLst>
              <a:ext uri="{FF2B5EF4-FFF2-40B4-BE49-F238E27FC236}">
                <a16:creationId xmlns:a16="http://schemas.microsoft.com/office/drawing/2014/main" id="{07DCB5BD-37E6-BF54-7FA9-E119D289E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1566" y="4325798"/>
            <a:ext cx="1597231" cy="159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3F750-4A05-4486-9ACE-2D8A578B38C0}"/>
              </a:ext>
            </a:extLst>
          </p:cNvPr>
          <p:cNvSpPr>
            <a:spLocks noGrp="1"/>
          </p:cNvSpPr>
          <p:nvPr>
            <p:ph type="title"/>
          </p:nvPr>
        </p:nvSpPr>
        <p:spPr/>
        <p:txBody>
          <a:bodyPr/>
          <a:lstStyle/>
          <a:p>
            <a:r>
              <a:rPr lang="da-DK" dirty="0"/>
              <a:t>Break out </a:t>
            </a:r>
            <a:r>
              <a:rPr lang="da-DK" dirty="0" err="1"/>
              <a:t>rooms</a:t>
            </a:r>
            <a:endParaRPr lang="da-DK" dirty="0"/>
          </a:p>
        </p:txBody>
      </p:sp>
      <p:pic>
        <p:nvPicPr>
          <p:cNvPr id="15" name="Pladsholder til billede 14">
            <a:extLst>
              <a:ext uri="{FF2B5EF4-FFF2-40B4-BE49-F238E27FC236}">
                <a16:creationId xmlns:a16="http://schemas.microsoft.com/office/drawing/2014/main" id="{55CA2060-4BF4-454A-B009-90E691A50B7C}"/>
              </a:ext>
            </a:extLst>
          </p:cNvPr>
          <p:cNvPicPr>
            <a:picLocks noGrp="1" noChangeAspect="1"/>
          </p:cNvPicPr>
          <p:nvPr>
            <p:ph type="pic" sz="quarter" idx="13"/>
          </p:nvPr>
        </p:nvPicPr>
        <p:blipFill>
          <a:blip r:embed="rId3"/>
          <a:srcRect l="27531" r="27531"/>
          <a:stretch>
            <a:fillRect/>
          </a:stretch>
        </p:blipFill>
        <p:spPr/>
      </p:pic>
      <p:sp>
        <p:nvSpPr>
          <p:cNvPr id="4" name="Pladsholder til tekst 3">
            <a:extLst>
              <a:ext uri="{FF2B5EF4-FFF2-40B4-BE49-F238E27FC236}">
                <a16:creationId xmlns:a16="http://schemas.microsoft.com/office/drawing/2014/main" id="{62A93F7F-7F25-4490-AABD-BD78ED5CCB0D}"/>
              </a:ext>
            </a:extLst>
          </p:cNvPr>
          <p:cNvSpPr>
            <a:spLocks noGrp="1"/>
          </p:cNvSpPr>
          <p:nvPr>
            <p:ph type="body" sz="quarter" idx="14"/>
          </p:nvPr>
        </p:nvSpPr>
        <p:spPr/>
        <p:txBody>
          <a:bodyPr/>
          <a:lstStyle/>
          <a:p>
            <a:r>
              <a:rPr lang="da-DK" dirty="0"/>
              <a:t>Varighed: 15 min.</a:t>
            </a:r>
          </a:p>
          <a:p>
            <a:endParaRPr lang="da-DK" dirty="0"/>
          </a:p>
          <a:p>
            <a:r>
              <a:rPr lang="da-DK" dirty="0"/>
              <a:t>I bliver automatisk flyttet ud i og tilbage fra jeres ”break out”.</a:t>
            </a:r>
          </a:p>
          <a:p>
            <a:endParaRPr lang="da-DK" dirty="0"/>
          </a:p>
          <a:p>
            <a:r>
              <a:rPr lang="da-DK" dirty="0"/>
              <a:t>Spørgsmål til inspiration sendes ud i chatten.</a:t>
            </a:r>
          </a:p>
          <a:p>
            <a:endParaRPr lang="da-DK" dirty="0"/>
          </a:p>
          <a:p>
            <a:r>
              <a:rPr lang="da-DK" dirty="0"/>
              <a:t>Det kan være en god ide at vælge en ordstyrer på jeres møde.</a:t>
            </a:r>
          </a:p>
          <a:p>
            <a:endParaRPr lang="da-DK" dirty="0"/>
          </a:p>
          <a:p>
            <a:r>
              <a:rPr lang="da-DK" dirty="0"/>
              <a:t>Tænd jeres kamera (hvis I har et)!</a:t>
            </a:r>
          </a:p>
        </p:txBody>
      </p:sp>
      <p:sp>
        <p:nvSpPr>
          <p:cNvPr id="5" name="Pladsholder til tekst 4">
            <a:extLst>
              <a:ext uri="{FF2B5EF4-FFF2-40B4-BE49-F238E27FC236}">
                <a16:creationId xmlns:a16="http://schemas.microsoft.com/office/drawing/2014/main" id="{420B4FA6-D769-4F46-8AA5-D8925F4FA8E2}"/>
              </a:ext>
            </a:extLst>
          </p:cNvPr>
          <p:cNvSpPr>
            <a:spLocks noGrp="1"/>
          </p:cNvSpPr>
          <p:nvPr>
            <p:ph type="body" sz="quarter" idx="15"/>
          </p:nvPr>
        </p:nvSpPr>
        <p:spPr/>
        <p:txBody>
          <a:bodyPr/>
          <a:lstStyle/>
          <a:p>
            <a:endParaRPr lang="da-DK"/>
          </a:p>
        </p:txBody>
      </p:sp>
      <p:pic>
        <p:nvPicPr>
          <p:cNvPr id="7" name="Grafik 6" descr="Webkamera">
            <a:extLst>
              <a:ext uri="{FF2B5EF4-FFF2-40B4-BE49-F238E27FC236}">
                <a16:creationId xmlns:a16="http://schemas.microsoft.com/office/drawing/2014/main" id="{146B4973-C631-4341-863D-310E6AB98C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2973" y="4609625"/>
            <a:ext cx="914400" cy="914400"/>
          </a:xfrm>
          <a:prstGeom prst="rect">
            <a:avLst/>
          </a:prstGeom>
        </p:spPr>
      </p:pic>
      <p:pic>
        <p:nvPicPr>
          <p:cNvPr id="12" name="Grafik 11" descr="Badge Tick1 med massiv udfyldning">
            <a:extLst>
              <a:ext uri="{FF2B5EF4-FFF2-40B4-BE49-F238E27FC236}">
                <a16:creationId xmlns:a16="http://schemas.microsoft.com/office/drawing/2014/main" id="{9EAAFDCD-5186-48D6-B5EF-8A23C4401E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0663" y="4517019"/>
            <a:ext cx="457200" cy="457200"/>
          </a:xfrm>
          <a:prstGeom prst="rect">
            <a:avLst/>
          </a:prstGeom>
        </p:spPr>
      </p:pic>
    </p:spTree>
    <p:extLst>
      <p:ext uri="{BB962C8B-B14F-4D97-AF65-F5344CB8AC3E}">
        <p14:creationId xmlns:p14="http://schemas.microsoft.com/office/powerpoint/2010/main" val="169237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583F7B4-5C22-4839-ADAB-776B50A947C0}"/>
              </a:ext>
            </a:extLst>
          </p:cNvPr>
          <p:cNvPicPr>
            <a:picLocks noGrp="1" noChangeAspect="1"/>
          </p:cNvPicPr>
          <p:nvPr>
            <p:ph type="pic" sz="quarter" idx="15"/>
          </p:nvPr>
        </p:nvPicPr>
        <p:blipFill>
          <a:blip r:embed="rId3"/>
          <a:srcRect/>
          <a:stretch>
            <a:fillRect/>
          </a:stretch>
        </p:blipFill>
        <p:spPr/>
      </p:pic>
      <p:sp>
        <p:nvSpPr>
          <p:cNvPr id="3" name="Pladsholder til tekst 2">
            <a:extLst>
              <a:ext uri="{FF2B5EF4-FFF2-40B4-BE49-F238E27FC236}">
                <a16:creationId xmlns:a16="http://schemas.microsoft.com/office/drawing/2014/main" id="{C0A912B9-EB66-4E7B-A708-30029CAFA6E8}"/>
              </a:ext>
            </a:extLst>
          </p:cNvPr>
          <p:cNvSpPr>
            <a:spLocks noGrp="1"/>
          </p:cNvSpPr>
          <p:nvPr>
            <p:ph type="body" sz="quarter" idx="17"/>
          </p:nvPr>
        </p:nvSpPr>
        <p:spPr/>
        <p:txBody>
          <a:bodyPr/>
          <a:lstStyle/>
          <a:p>
            <a:r>
              <a:rPr lang="da-DK" dirty="0"/>
              <a:t>Spørgsmål til inspiration:</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spørgsmål til andre kommuners </a:t>
            </a:r>
            <a:r>
              <a:rPr lang="da-DK" sz="2400" b="1" dirty="0"/>
              <a:t>brug af KP Basis</a:t>
            </a:r>
            <a:r>
              <a:rPr lang="da-DK" dirty="0"/>
              <a:t>?</a:t>
            </a:r>
          </a:p>
          <a:p>
            <a:pPr marL="342900" lvl="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På hvilke områder efterspørger I </a:t>
            </a:r>
            <a:r>
              <a:rPr lang="da-DK" sz="2400" b="1" dirty="0"/>
              <a:t>gode erfaringer</a:t>
            </a:r>
            <a:r>
              <a:rPr lang="da-DK" dirty="0"/>
              <a:t>?</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taget </a:t>
            </a:r>
            <a:r>
              <a:rPr lang="da-DK" sz="2400" b="1" dirty="0"/>
              <a:t>træningsmiljøet</a:t>
            </a:r>
            <a:r>
              <a:rPr lang="da-DK" sz="2000" b="1" dirty="0"/>
              <a:t> </a:t>
            </a:r>
            <a:r>
              <a:rPr lang="da-DK" dirty="0"/>
              <a:t>i brug og gjort jer </a:t>
            </a:r>
            <a:r>
              <a:rPr lang="da-DK" sz="2400" b="1" dirty="0"/>
              <a:t>erfaringer </a:t>
            </a:r>
            <a:r>
              <a:rPr lang="da-DK" dirty="0"/>
              <a:t>i den forbindelse?</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F28FF622-22F4-42CF-A0F7-26031A171835}"/>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16118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97F59F-C1D2-4C95-A880-33F1ADDEEAE0}"/>
              </a:ext>
            </a:extLst>
          </p:cNvPr>
          <p:cNvSpPr>
            <a:spLocks noGrp="1"/>
          </p:cNvSpPr>
          <p:nvPr>
            <p:ph type="title"/>
          </p:nvPr>
        </p:nvSpPr>
        <p:spPr/>
        <p:txBody>
          <a:bodyPr/>
          <a:lstStyle/>
          <a:p>
            <a:r>
              <a:rPr lang="da-DK" dirty="0"/>
              <a:t>Note til mig selv: </a:t>
            </a:r>
            <a:br>
              <a:rPr lang="da-DK" dirty="0"/>
            </a:br>
            <a:r>
              <a:rPr lang="da-DK" dirty="0"/>
              <a:t>Husk at starte optagelsen</a:t>
            </a:r>
          </a:p>
        </p:txBody>
      </p:sp>
      <p:sp>
        <p:nvSpPr>
          <p:cNvPr id="3" name="Pladsholder til tekst 2">
            <a:extLst>
              <a:ext uri="{FF2B5EF4-FFF2-40B4-BE49-F238E27FC236}">
                <a16:creationId xmlns:a16="http://schemas.microsoft.com/office/drawing/2014/main" id="{9A09C01C-50BB-433F-803A-96594B1859DF}"/>
              </a:ext>
            </a:extLst>
          </p:cNvPr>
          <p:cNvSpPr>
            <a:spLocks noGrp="1"/>
          </p:cNvSpPr>
          <p:nvPr>
            <p:ph type="body" idx="1"/>
          </p:nvPr>
        </p:nvSpPr>
        <p:spPr/>
        <p:txBody>
          <a:bodyPr/>
          <a:lstStyle/>
          <a:p>
            <a:endParaRPr lang="da-DK"/>
          </a:p>
        </p:txBody>
      </p:sp>
      <p:pic>
        <p:nvPicPr>
          <p:cNvPr id="5" name="Grafik 4" descr="Videokamera kontur">
            <a:extLst>
              <a:ext uri="{FF2B5EF4-FFF2-40B4-BE49-F238E27FC236}">
                <a16:creationId xmlns:a16="http://schemas.microsoft.com/office/drawing/2014/main" id="{3D289B52-3FC0-4CA6-B949-06421E6E7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6940" y="4460553"/>
            <a:ext cx="914400" cy="914400"/>
          </a:xfrm>
          <a:prstGeom prst="rect">
            <a:avLst/>
          </a:prstGeom>
        </p:spPr>
      </p:pic>
      <p:pic>
        <p:nvPicPr>
          <p:cNvPr id="7" name="Grafik 6" descr="Klaptræ kontur">
            <a:extLst>
              <a:ext uri="{FF2B5EF4-FFF2-40B4-BE49-F238E27FC236}">
                <a16:creationId xmlns:a16="http://schemas.microsoft.com/office/drawing/2014/main" id="{A6749C99-3CDE-4F21-B4EE-B05D8748DA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2919" y="4460553"/>
            <a:ext cx="914400" cy="914400"/>
          </a:xfrm>
          <a:prstGeom prst="rect">
            <a:avLst/>
          </a:prstGeom>
        </p:spPr>
      </p:pic>
      <p:pic>
        <p:nvPicPr>
          <p:cNvPr id="9" name="Grafik 8" descr="Popcorn kontur">
            <a:extLst>
              <a:ext uri="{FF2B5EF4-FFF2-40B4-BE49-F238E27FC236}">
                <a16:creationId xmlns:a16="http://schemas.microsoft.com/office/drawing/2014/main" id="{A6E69B37-5F6C-4F6E-8D1C-E36CCF0058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1290" y="4460553"/>
            <a:ext cx="914400" cy="914400"/>
          </a:xfrm>
          <a:prstGeom prst="rect">
            <a:avLst/>
          </a:prstGeom>
        </p:spPr>
      </p:pic>
    </p:spTree>
    <p:extLst>
      <p:ext uri="{BB962C8B-B14F-4D97-AF65-F5344CB8AC3E}">
        <p14:creationId xmlns:p14="http://schemas.microsoft.com/office/powerpoint/2010/main" val="1743282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8956B-F3DE-4F4D-A7F6-2CA8CB6BC7A0}"/>
              </a:ext>
            </a:extLst>
          </p:cNvPr>
          <p:cNvSpPr>
            <a:spLocks noGrp="1"/>
          </p:cNvSpPr>
          <p:nvPr>
            <p:ph type="title"/>
          </p:nvPr>
        </p:nvSpPr>
        <p:spPr/>
        <p:txBody>
          <a:bodyPr/>
          <a:lstStyle/>
          <a:p>
            <a:r>
              <a:rPr lang="da-DK" dirty="0"/>
              <a:t>Kort opsamling</a:t>
            </a:r>
          </a:p>
        </p:txBody>
      </p:sp>
      <p:pic>
        <p:nvPicPr>
          <p:cNvPr id="11" name="Pladsholder til billede 10">
            <a:extLst>
              <a:ext uri="{FF2B5EF4-FFF2-40B4-BE49-F238E27FC236}">
                <a16:creationId xmlns:a16="http://schemas.microsoft.com/office/drawing/2014/main" id="{F997EFBA-67A1-473A-A655-3F42A53FA7A8}"/>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839EEE8B-D340-4420-B1B6-A840FDEE7A85}"/>
              </a:ext>
            </a:extLst>
          </p:cNvPr>
          <p:cNvSpPr>
            <a:spLocks noGrp="1"/>
          </p:cNvSpPr>
          <p:nvPr>
            <p:ph type="body" sz="quarter" idx="14"/>
          </p:nvPr>
        </p:nvSpPr>
        <p:spPr/>
        <p:txBody>
          <a:bodyPr/>
          <a:lstStyle/>
          <a:p>
            <a:pPr marL="342900" indent="-342900">
              <a:buFont typeface="Arial" panose="020B0604020202020204" pitchFamily="34" charset="0"/>
              <a:buChar char="•"/>
            </a:pPr>
            <a:r>
              <a:rPr lang="da-DK" dirty="0"/>
              <a:t>Hvad var I optaget af ude i jeres ”break out”?</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Tager I noget ny inspiration med jer fra jeres snakke?</a:t>
            </a:r>
          </a:p>
        </p:txBody>
      </p:sp>
      <p:sp>
        <p:nvSpPr>
          <p:cNvPr id="5" name="Pladsholder til tekst 4">
            <a:extLst>
              <a:ext uri="{FF2B5EF4-FFF2-40B4-BE49-F238E27FC236}">
                <a16:creationId xmlns:a16="http://schemas.microsoft.com/office/drawing/2014/main" id="{3409AC8A-5711-4649-82DD-0526DC157E9B}"/>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810873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5B230-5085-C782-349A-7B4822A21E70}"/>
              </a:ext>
            </a:extLst>
          </p:cNvPr>
          <p:cNvSpPr>
            <a:spLocks noGrp="1"/>
          </p:cNvSpPr>
          <p:nvPr>
            <p:ph type="title"/>
          </p:nvPr>
        </p:nvSpPr>
        <p:spPr/>
        <p:txBody>
          <a:bodyPr/>
          <a:lstStyle/>
          <a:p>
            <a:r>
              <a:rPr lang="da-DK" dirty="0"/>
              <a:t>Hvad sker på næste statusmøde?</a:t>
            </a:r>
          </a:p>
        </p:txBody>
      </p:sp>
      <p:sp>
        <p:nvSpPr>
          <p:cNvPr id="3" name="Pladsholder til tekst 2">
            <a:extLst>
              <a:ext uri="{FF2B5EF4-FFF2-40B4-BE49-F238E27FC236}">
                <a16:creationId xmlns:a16="http://schemas.microsoft.com/office/drawing/2014/main" id="{20A18E2D-0CBC-D9E0-6541-1854338C91D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61799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r>
              <a:rPr lang="da-DK" dirty="0"/>
              <a:t>Februar</a:t>
            </a:r>
          </a:p>
          <a:p>
            <a:pPr marL="342900" indent="-342900">
              <a:buFont typeface="Arial" panose="020B0604020202020204" pitchFamily="34" charset="0"/>
              <a:buChar char="•"/>
            </a:pPr>
            <a:r>
              <a:rPr lang="da-DK" dirty="0"/>
              <a:t>Præsentation af breve og brevkoncept for kommende releases</a:t>
            </a:r>
          </a:p>
          <a:p>
            <a:pPr marL="342900" indent="-342900">
              <a:buFont typeface="Arial" panose="020B0604020202020204" pitchFamily="34" charset="0"/>
              <a:buChar char="•"/>
            </a:pPr>
            <a:r>
              <a:rPr lang="da-DK" dirty="0"/>
              <a:t>Nyt vedr. mellemkommunal afregning (MAF) af boligstøtte i KP</a:t>
            </a:r>
          </a:p>
          <a:p>
            <a:pPr marL="342900" indent="-342900">
              <a:buFont typeface="Arial" panose="020B0604020202020204" pitchFamily="34" charset="0"/>
              <a:buChar char="•"/>
            </a:pPr>
            <a:endParaRPr lang="da-DK" dirty="0"/>
          </a:p>
          <a:p>
            <a:r>
              <a:rPr lang="da-DK" dirty="0"/>
              <a:t>Marts</a:t>
            </a:r>
          </a:p>
          <a:p>
            <a:pPr marL="342900" indent="-342900">
              <a:buFont typeface="Arial" panose="020B0604020202020204" pitchFamily="34" charset="0"/>
              <a:buChar char="•"/>
            </a:pPr>
            <a:r>
              <a:rPr lang="da-DK" dirty="0"/>
              <a:t>Præsentation vedr. </a:t>
            </a:r>
            <a:r>
              <a:rPr lang="da-DK"/>
              <a:t>fakturering for </a:t>
            </a:r>
            <a:r>
              <a:rPr lang="da-DK" dirty="0"/>
              <a:t>kommende releases</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 </a:t>
            </a: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FEBE0-A71F-6D60-934A-24751F396D09}"/>
              </a:ext>
            </a:extLst>
          </p:cNvPr>
          <p:cNvSpPr>
            <a:spLocks noGrp="1"/>
          </p:cNvSpPr>
          <p:nvPr>
            <p:ph type="title"/>
          </p:nvPr>
        </p:nvSpPr>
        <p:spPr/>
        <p:txBody>
          <a:bodyPr/>
          <a:lstStyle/>
          <a:p>
            <a:r>
              <a:rPr lang="da-DK" dirty="0"/>
              <a:t>Release 3.0 pilotafprøvning</a:t>
            </a:r>
          </a:p>
        </p:txBody>
      </p:sp>
      <p:sp>
        <p:nvSpPr>
          <p:cNvPr id="3" name="Pladsholder til tekst 2">
            <a:extLst>
              <a:ext uri="{FF2B5EF4-FFF2-40B4-BE49-F238E27FC236}">
                <a16:creationId xmlns:a16="http://schemas.microsoft.com/office/drawing/2014/main" id="{80631675-C08C-FAFF-F5E4-4B086CF8D560}"/>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919616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394B8-BDA9-84D2-84D0-7A5E3E2F2E9E}"/>
              </a:ext>
            </a:extLst>
          </p:cNvPr>
          <p:cNvSpPr>
            <a:spLocks noGrp="1"/>
          </p:cNvSpPr>
          <p:nvPr>
            <p:ph type="title"/>
          </p:nvPr>
        </p:nvSpPr>
        <p:spPr/>
        <p:txBody>
          <a:bodyPr/>
          <a:lstStyle/>
          <a:p>
            <a:r>
              <a:rPr lang="da-DK" dirty="0"/>
              <a:t>Automatisering af processer og udbetaling/besked til 3. part</a:t>
            </a:r>
          </a:p>
        </p:txBody>
      </p:sp>
      <p:pic>
        <p:nvPicPr>
          <p:cNvPr id="7" name="Pladsholder til billede 6">
            <a:extLst>
              <a:ext uri="{FF2B5EF4-FFF2-40B4-BE49-F238E27FC236}">
                <a16:creationId xmlns:a16="http://schemas.microsoft.com/office/drawing/2014/main" id="{F3546E66-8B82-CE2E-C781-5025651694CB}"/>
              </a:ext>
            </a:extLst>
          </p:cNvPr>
          <p:cNvPicPr>
            <a:picLocks noGrp="1" noChangeAspect="1"/>
          </p:cNvPicPr>
          <p:nvPr>
            <p:ph type="pic" sz="quarter" idx="13"/>
          </p:nvPr>
        </p:nvPicPr>
        <p:blipFill>
          <a:blip r:embed="rId2"/>
          <a:srcRect t="28218" b="28218"/>
          <a:stretch>
            <a:fillRect/>
          </a:stretch>
        </p:blipFill>
        <p:spPr/>
      </p:pic>
      <p:sp>
        <p:nvSpPr>
          <p:cNvPr id="4" name="Pladsholder til tekst 3">
            <a:extLst>
              <a:ext uri="{FF2B5EF4-FFF2-40B4-BE49-F238E27FC236}">
                <a16:creationId xmlns:a16="http://schemas.microsoft.com/office/drawing/2014/main" id="{BA62E9CC-4493-5E8A-9CE3-D321AA2E7BF1}"/>
              </a:ext>
            </a:extLst>
          </p:cNvPr>
          <p:cNvSpPr>
            <a:spLocks noGrp="1"/>
          </p:cNvSpPr>
          <p:nvPr>
            <p:ph type="body" sz="quarter" idx="14"/>
          </p:nvPr>
        </p:nvSpPr>
        <p:spPr/>
        <p:txBody>
          <a:bodyPr/>
          <a:lstStyle/>
          <a:p>
            <a:r>
              <a:rPr lang="da-DK" dirty="0"/>
              <a:t>Vi søger 3 pilotkommuner (4. maj-5. juni) vedr. automatisering af processer og udbetaling/besked til 3. part (ÆA 138, 139, 155 og 156)</a:t>
            </a:r>
          </a:p>
          <a:p>
            <a:endParaRPr lang="da-DK" dirty="0"/>
          </a:p>
          <a:p>
            <a:r>
              <a:rPr lang="da-DK" dirty="0"/>
              <a:t>Vi søger yderligere 3 pilotkommuner (22. maj-5. juni) vedr. automatisering af processer (ÆA 138 og 139)</a:t>
            </a:r>
          </a:p>
        </p:txBody>
      </p:sp>
      <p:sp>
        <p:nvSpPr>
          <p:cNvPr id="5" name="Pladsholder til tekst 4">
            <a:extLst>
              <a:ext uri="{FF2B5EF4-FFF2-40B4-BE49-F238E27FC236}">
                <a16:creationId xmlns:a16="http://schemas.microsoft.com/office/drawing/2014/main" id="{322C6EDF-645E-CA70-F276-25621CEACFC2}"/>
              </a:ext>
            </a:extLst>
          </p:cNvPr>
          <p:cNvSpPr>
            <a:spLocks noGrp="1"/>
          </p:cNvSpPr>
          <p:nvPr>
            <p:ph type="body" sz="quarter" idx="15"/>
          </p:nvPr>
        </p:nvSpPr>
        <p:spPr/>
        <p:txBody>
          <a:bodyPr/>
          <a:lstStyle/>
          <a:p>
            <a:endParaRPr lang="da-DK"/>
          </a:p>
        </p:txBody>
      </p:sp>
      <p:sp>
        <p:nvSpPr>
          <p:cNvPr id="8" name="Sky 7">
            <a:extLst>
              <a:ext uri="{FF2B5EF4-FFF2-40B4-BE49-F238E27FC236}">
                <a16:creationId xmlns:a16="http://schemas.microsoft.com/office/drawing/2014/main" id="{4B1864AA-2F88-F3E1-0127-DE23C460A93E}"/>
              </a:ext>
            </a:extLst>
          </p:cNvPr>
          <p:cNvSpPr/>
          <p:nvPr/>
        </p:nvSpPr>
        <p:spPr>
          <a:xfrm>
            <a:off x="182880" y="3419833"/>
            <a:ext cx="4594860" cy="2160270"/>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latin typeface="Trebuchet MS" panose="020B0603020202020204" pitchFamily="34" charset="0"/>
              </a:rPr>
              <a:t>Stor betydning for en god idriftsættelse!</a:t>
            </a:r>
          </a:p>
        </p:txBody>
      </p:sp>
      <p:sp>
        <p:nvSpPr>
          <p:cNvPr id="9" name="Sol 8">
            <a:extLst>
              <a:ext uri="{FF2B5EF4-FFF2-40B4-BE49-F238E27FC236}">
                <a16:creationId xmlns:a16="http://schemas.microsoft.com/office/drawing/2014/main" id="{7B00B58E-276D-4998-EE63-E9D90D554CA8}"/>
              </a:ext>
            </a:extLst>
          </p:cNvPr>
          <p:cNvSpPr/>
          <p:nvPr/>
        </p:nvSpPr>
        <p:spPr>
          <a:xfrm>
            <a:off x="6343649" y="2953116"/>
            <a:ext cx="5705495" cy="5187307"/>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solidFill>
                  <a:schemeClr val="tx1"/>
                </a:solidFill>
                <a:latin typeface="Trebuchet MS" panose="020B0603020202020204" pitchFamily="34" charset="0"/>
              </a:rPr>
              <a:t>Skriv til KP@kombit.dk</a:t>
            </a:r>
          </a:p>
        </p:txBody>
      </p:sp>
    </p:spTree>
    <p:extLst>
      <p:ext uri="{BB962C8B-B14F-4D97-AF65-F5344CB8AC3E}">
        <p14:creationId xmlns:p14="http://schemas.microsoft.com/office/powerpoint/2010/main" val="327838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FEBE0-A71F-6D60-934A-24751F396D09}"/>
              </a:ext>
            </a:extLst>
          </p:cNvPr>
          <p:cNvSpPr>
            <a:spLocks noGrp="1"/>
          </p:cNvSpPr>
          <p:nvPr>
            <p:ph type="title"/>
          </p:nvPr>
        </p:nvSpPr>
        <p:spPr/>
        <p:txBody>
          <a:bodyPr/>
          <a:lstStyle/>
          <a:p>
            <a:r>
              <a:rPr lang="da-DK" dirty="0"/>
              <a:t>KLIK-opgaver og oversigt til release 3.0</a:t>
            </a:r>
          </a:p>
        </p:txBody>
      </p:sp>
      <p:sp>
        <p:nvSpPr>
          <p:cNvPr id="3" name="Pladsholder til tekst 2">
            <a:extLst>
              <a:ext uri="{FF2B5EF4-FFF2-40B4-BE49-F238E27FC236}">
                <a16:creationId xmlns:a16="http://schemas.microsoft.com/office/drawing/2014/main" id="{80631675-C08C-FAFF-F5E4-4B086CF8D560}"/>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60656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47875-7764-4802-AB3E-107CEDC9139A}"/>
              </a:ext>
            </a:extLst>
          </p:cNvPr>
          <p:cNvSpPr>
            <a:spLocks noGrp="1"/>
          </p:cNvSpPr>
          <p:nvPr>
            <p:ph type="title"/>
          </p:nvPr>
        </p:nvSpPr>
        <p:spPr/>
        <p:txBody>
          <a:bodyPr/>
          <a:lstStyle/>
          <a:p>
            <a:r>
              <a:rPr lang="da-DK" dirty="0"/>
              <a:t>Dagsorden</a:t>
            </a:r>
          </a:p>
        </p:txBody>
      </p:sp>
      <p:pic>
        <p:nvPicPr>
          <p:cNvPr id="11" name="Pladsholder til billede 10">
            <a:extLst>
              <a:ext uri="{FF2B5EF4-FFF2-40B4-BE49-F238E27FC236}">
                <a16:creationId xmlns:a16="http://schemas.microsoft.com/office/drawing/2014/main" id="{1E9C2FA3-6980-4E2E-985D-078D399F2432}"/>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6FD99917-9122-4948-AAF0-1EF61C88DA12}"/>
              </a:ext>
            </a:extLst>
          </p:cNvPr>
          <p:cNvSpPr>
            <a:spLocks noGrp="1"/>
          </p:cNvSpPr>
          <p:nvPr>
            <p:ph type="body" sz="quarter" idx="14"/>
          </p:nvPr>
        </p:nvSpPr>
        <p:spPr>
          <a:xfrm>
            <a:off x="623392" y="1189993"/>
            <a:ext cx="5758556" cy="4104031"/>
          </a:xfrm>
        </p:spPr>
        <p:txBody>
          <a:bodyPr/>
          <a:lstStyle/>
          <a:p>
            <a:pPr marL="342900" indent="-342900">
              <a:buFont typeface="Arial" panose="020B0604020202020204" pitchFamily="34" charset="0"/>
              <a:buChar char="•"/>
            </a:pPr>
            <a:r>
              <a:rPr lang="en-US" dirty="0" err="1">
                <a:solidFill>
                  <a:schemeClr val="accent5"/>
                </a:solidFill>
              </a:rPr>
              <a:t>Adgang</a:t>
            </a:r>
            <a:r>
              <a:rPr lang="en-US" dirty="0">
                <a:solidFill>
                  <a:schemeClr val="accent5"/>
                </a:solidFill>
              </a:rPr>
              <a:t> </a:t>
            </a:r>
            <a:r>
              <a:rPr lang="en-US" dirty="0" err="1">
                <a:solidFill>
                  <a:schemeClr val="accent5"/>
                </a:solidFill>
              </a:rPr>
              <a:t>til</a:t>
            </a:r>
            <a:r>
              <a:rPr lang="en-US" dirty="0">
                <a:solidFill>
                  <a:schemeClr val="accent5"/>
                </a:solidFill>
              </a:rPr>
              <a:t> </a:t>
            </a:r>
            <a:r>
              <a:rPr lang="en-US" dirty="0" err="1">
                <a:solidFill>
                  <a:schemeClr val="accent5"/>
                </a:solidFill>
              </a:rPr>
              <a:t>vejledningsmaterialer</a:t>
            </a:r>
            <a:r>
              <a:rPr lang="en-US" dirty="0">
                <a:solidFill>
                  <a:schemeClr val="accent5"/>
                </a:solidFill>
              </a:rPr>
              <a:t> mv. via </a:t>
            </a:r>
            <a:r>
              <a:rPr lang="en-US" dirty="0" err="1">
                <a:solidFill>
                  <a:schemeClr val="accent5"/>
                </a:solidFill>
              </a:rPr>
              <a:t>driftssiden</a:t>
            </a:r>
            <a:endParaRPr lang="en-US" dirty="0">
              <a:solidFill>
                <a:schemeClr val="accent5"/>
              </a:solidFill>
            </a:endParaRPr>
          </a:p>
          <a:p>
            <a:pPr marL="342900" indent="-342900">
              <a:buFont typeface="Arial" panose="020B0604020202020204" pitchFamily="34" charset="0"/>
              <a:buChar char="•"/>
            </a:pPr>
            <a:r>
              <a:rPr lang="da-DK" dirty="0">
                <a:solidFill>
                  <a:schemeClr val="accent5"/>
                </a:solidFill>
              </a:rPr>
              <a:t>Kort nyt</a:t>
            </a:r>
          </a:p>
          <a:p>
            <a:pPr marL="342900" indent="-342900">
              <a:buFont typeface="Arial" panose="020B0604020202020204" pitchFamily="34" charset="0"/>
              <a:buChar char="•"/>
            </a:pPr>
            <a:r>
              <a:rPr lang="en-US" dirty="0">
                <a:solidFill>
                  <a:schemeClr val="accent5"/>
                </a:solidFill>
              </a:rPr>
              <a:t>KP ~ KY</a:t>
            </a:r>
          </a:p>
          <a:p>
            <a:pPr marL="342900" indent="-342900">
              <a:buFont typeface="Arial" panose="020B0604020202020204" pitchFamily="34" charset="0"/>
              <a:buChar char="•"/>
            </a:pPr>
            <a:r>
              <a:rPr lang="en-US" dirty="0">
                <a:solidFill>
                  <a:schemeClr val="accent5"/>
                </a:solidFill>
              </a:rPr>
              <a:t>Netcompany ~ KOMBIT</a:t>
            </a:r>
            <a:br>
              <a:rPr lang="en-US" dirty="0">
                <a:solidFill>
                  <a:schemeClr val="accent5"/>
                </a:solidFill>
              </a:rPr>
            </a:br>
            <a:r>
              <a:rPr lang="en-US" dirty="0" err="1">
                <a:solidFill>
                  <a:schemeClr val="accent5"/>
                </a:solidFill>
              </a:rPr>
              <a:t>Hvem</a:t>
            </a:r>
            <a:r>
              <a:rPr lang="en-US" dirty="0">
                <a:solidFill>
                  <a:schemeClr val="accent5"/>
                </a:solidFill>
              </a:rPr>
              <a:t> </a:t>
            </a:r>
            <a:r>
              <a:rPr lang="en-US" dirty="0" err="1">
                <a:solidFill>
                  <a:schemeClr val="accent5"/>
                </a:solidFill>
              </a:rPr>
              <a:t>skal</a:t>
            </a:r>
            <a:r>
              <a:rPr lang="en-US" dirty="0">
                <a:solidFill>
                  <a:schemeClr val="accent5"/>
                </a:solidFill>
              </a:rPr>
              <a:t> </a:t>
            </a:r>
            <a:r>
              <a:rPr lang="en-US" dirty="0" err="1">
                <a:solidFill>
                  <a:schemeClr val="accent5"/>
                </a:solidFill>
              </a:rPr>
              <a:t>jeg</a:t>
            </a:r>
            <a:r>
              <a:rPr lang="en-US" dirty="0">
                <a:solidFill>
                  <a:schemeClr val="accent5"/>
                </a:solidFill>
              </a:rPr>
              <a:t> </a:t>
            </a:r>
            <a:r>
              <a:rPr lang="en-US" dirty="0" err="1">
                <a:solidFill>
                  <a:schemeClr val="accent5"/>
                </a:solidFill>
              </a:rPr>
              <a:t>kontakte</a:t>
            </a:r>
            <a:r>
              <a:rPr lang="en-US" dirty="0">
                <a:solidFill>
                  <a:schemeClr val="accent5"/>
                </a:solidFill>
              </a:rPr>
              <a:t>?</a:t>
            </a:r>
          </a:p>
          <a:p>
            <a:pPr marL="342900" indent="-342900">
              <a:buFont typeface="Arial" panose="020B0604020202020204" pitchFamily="34" charset="0"/>
              <a:buChar char="•"/>
            </a:pPr>
            <a:r>
              <a:rPr lang="en-US" dirty="0" err="1">
                <a:solidFill>
                  <a:schemeClr val="accent5"/>
                </a:solidFill>
              </a:rPr>
              <a:t>Procesunderstøttelse</a:t>
            </a:r>
            <a:r>
              <a:rPr lang="en-US" dirty="0">
                <a:solidFill>
                  <a:schemeClr val="accent5"/>
                </a:solidFill>
              </a:rPr>
              <a:t>  </a:t>
            </a:r>
            <a:r>
              <a:rPr lang="en-US" dirty="0" err="1">
                <a:solidFill>
                  <a:schemeClr val="accent5"/>
                </a:solidFill>
              </a:rPr>
              <a:t>i</a:t>
            </a:r>
            <a:r>
              <a:rPr lang="en-US" dirty="0">
                <a:solidFill>
                  <a:schemeClr val="accent5"/>
                </a:solidFill>
              </a:rPr>
              <a:t> KP</a:t>
            </a:r>
          </a:p>
          <a:p>
            <a:pPr marL="342900" indent="-342900">
              <a:buFont typeface="Arial" panose="020B0604020202020204" pitchFamily="34" charset="0"/>
              <a:buChar char="•"/>
            </a:pPr>
            <a:r>
              <a:rPr lang="da-DK" dirty="0">
                <a:solidFill>
                  <a:schemeClr val="accent5"/>
                </a:solidFill>
              </a:rPr>
              <a:t>Udvalgte kendte fejl</a:t>
            </a:r>
          </a:p>
          <a:p>
            <a:pPr marL="342900" indent="-342900">
              <a:buFont typeface="Arial" panose="020B0604020202020204" pitchFamily="34" charset="0"/>
              <a:buChar char="•"/>
            </a:pPr>
            <a:r>
              <a:rPr lang="da-DK" dirty="0">
                <a:solidFill>
                  <a:schemeClr val="accent5"/>
                </a:solidFill>
              </a:rPr>
              <a:t>Spørgsmål til projektet</a:t>
            </a:r>
          </a:p>
          <a:p>
            <a:pPr marL="342900" indent="-342900">
              <a:buFont typeface="Arial" panose="020B0604020202020204" pitchFamily="34" charset="0"/>
              <a:buChar char="•"/>
            </a:pPr>
            <a:r>
              <a:rPr lang="da-DK" dirty="0">
                <a:solidFill>
                  <a:schemeClr val="accent5"/>
                </a:solidFill>
              </a:rPr>
              <a:t>Dialog i break out </a:t>
            </a:r>
            <a:r>
              <a:rPr lang="da-DK" dirty="0" err="1">
                <a:solidFill>
                  <a:schemeClr val="accent5"/>
                </a:solidFill>
              </a:rPr>
              <a:t>rooms</a:t>
            </a:r>
            <a:endParaRPr lang="da-DK" dirty="0">
              <a:solidFill>
                <a:schemeClr val="accent5"/>
              </a:solidFill>
            </a:endParaRPr>
          </a:p>
          <a:p>
            <a:pPr marL="342900" indent="-342900">
              <a:buFont typeface="Arial" panose="020B0604020202020204" pitchFamily="34" charset="0"/>
              <a:buChar char="•"/>
            </a:pPr>
            <a:r>
              <a:rPr lang="da-DK" dirty="0">
                <a:solidFill>
                  <a:srgbClr val="00B050"/>
                </a:solidFill>
              </a:rPr>
              <a:t>Release 3.0 pilotafprøvning</a:t>
            </a:r>
          </a:p>
          <a:p>
            <a:pPr marL="342900" indent="-342900">
              <a:buFont typeface="Arial" panose="020B0604020202020204" pitchFamily="34" charset="0"/>
              <a:buChar char="•"/>
            </a:pPr>
            <a:r>
              <a:rPr lang="da-DK" dirty="0">
                <a:solidFill>
                  <a:srgbClr val="00B050"/>
                </a:solidFill>
              </a:rPr>
              <a:t>KLIK-opgaver og oversigt til release 3.0</a:t>
            </a:r>
          </a:p>
          <a:p>
            <a:pPr marL="342900" indent="-342900">
              <a:buFont typeface="Arial" panose="020B0604020202020204" pitchFamily="34" charset="0"/>
              <a:buChar char="•"/>
            </a:pPr>
            <a:r>
              <a:rPr lang="da-DK" dirty="0">
                <a:solidFill>
                  <a:srgbClr val="00B050"/>
                </a:solidFill>
              </a:rPr>
              <a:t>Rekruttering til brugervenlighedstest</a:t>
            </a:r>
          </a:p>
          <a:p>
            <a:pPr marL="342900" indent="-342900">
              <a:buFont typeface="Arial" panose="020B0604020202020204" pitchFamily="34" charset="0"/>
              <a:buChar char="•"/>
            </a:pPr>
            <a:r>
              <a:rPr lang="da-DK" dirty="0">
                <a:solidFill>
                  <a:srgbClr val="00B050"/>
                </a:solidFill>
              </a:rPr>
              <a:t>Status på driften</a:t>
            </a:r>
          </a:p>
          <a:p>
            <a:pPr marL="342900" lvl="1" indent="-342900">
              <a:buFont typeface="Arial" panose="020B0604020202020204" pitchFamily="34" charset="0"/>
              <a:buChar char="•"/>
            </a:pPr>
            <a:r>
              <a:rPr lang="da-DK" dirty="0"/>
              <a:t>Tak for i dag</a:t>
            </a:r>
          </a:p>
        </p:txBody>
      </p:sp>
      <p:sp>
        <p:nvSpPr>
          <p:cNvPr id="5" name="Pladsholder til tekst 4">
            <a:extLst>
              <a:ext uri="{FF2B5EF4-FFF2-40B4-BE49-F238E27FC236}">
                <a16:creationId xmlns:a16="http://schemas.microsoft.com/office/drawing/2014/main" id="{1D326756-32C8-4943-955A-237B29369F69}"/>
              </a:ext>
            </a:extLst>
          </p:cNvPr>
          <p:cNvSpPr>
            <a:spLocks noGrp="1"/>
          </p:cNvSpPr>
          <p:nvPr>
            <p:ph type="body" sz="quarter" idx="15"/>
          </p:nvPr>
        </p:nvSpPr>
        <p:spPr/>
        <p:txBody>
          <a:bodyPr/>
          <a:lstStyle/>
          <a:p>
            <a:endParaRPr lang="da-DK"/>
          </a:p>
        </p:txBody>
      </p:sp>
      <p:sp>
        <p:nvSpPr>
          <p:cNvPr id="3" name="Tekstfelt 2">
            <a:extLst>
              <a:ext uri="{FF2B5EF4-FFF2-40B4-BE49-F238E27FC236}">
                <a16:creationId xmlns:a16="http://schemas.microsoft.com/office/drawing/2014/main" id="{DDF6CA1B-A626-2F62-92A5-0F2B27F97A2D}"/>
              </a:ext>
            </a:extLst>
          </p:cNvPr>
          <p:cNvSpPr txBox="1"/>
          <p:nvPr/>
        </p:nvSpPr>
        <p:spPr>
          <a:xfrm>
            <a:off x="-115272" y="1311869"/>
            <a:ext cx="738664" cy="1951816"/>
          </a:xfrm>
          <a:prstGeom prst="rect">
            <a:avLst/>
          </a:prstGeom>
          <a:noFill/>
        </p:spPr>
        <p:txBody>
          <a:bodyPr vert="vert270" wrap="none" rtlCol="0">
            <a:spAutoFit/>
          </a:bodyPr>
          <a:lstStyle/>
          <a:p>
            <a:r>
              <a:rPr lang="da-DK" dirty="0">
                <a:solidFill>
                  <a:schemeClr val="accent5"/>
                </a:solidFill>
                <a:latin typeface="Trebuchet MS" panose="020B0603020202020204" pitchFamily="34" charset="0"/>
              </a:rPr>
              <a:t>Sagsbehandler og </a:t>
            </a:r>
          </a:p>
          <a:p>
            <a:r>
              <a:rPr lang="da-DK" dirty="0">
                <a:solidFill>
                  <a:schemeClr val="accent5"/>
                </a:solidFill>
                <a:latin typeface="Trebuchet MS" panose="020B0603020202020204" pitchFamily="34" charset="0"/>
              </a:rPr>
              <a:t>systemansvarlig</a:t>
            </a:r>
          </a:p>
        </p:txBody>
      </p:sp>
      <p:sp>
        <p:nvSpPr>
          <p:cNvPr id="7" name="Tekstfelt 6">
            <a:extLst>
              <a:ext uri="{FF2B5EF4-FFF2-40B4-BE49-F238E27FC236}">
                <a16:creationId xmlns:a16="http://schemas.microsoft.com/office/drawing/2014/main" id="{589DFAA2-107C-05EE-EFCE-1EC7635A13CF}"/>
              </a:ext>
            </a:extLst>
          </p:cNvPr>
          <p:cNvSpPr txBox="1"/>
          <p:nvPr/>
        </p:nvSpPr>
        <p:spPr>
          <a:xfrm>
            <a:off x="161727" y="4172606"/>
            <a:ext cx="461665" cy="1735411"/>
          </a:xfrm>
          <a:prstGeom prst="rect">
            <a:avLst/>
          </a:prstGeom>
          <a:noFill/>
        </p:spPr>
        <p:txBody>
          <a:bodyPr vert="vert270" wrap="none" rtlCol="0">
            <a:spAutoFit/>
          </a:bodyPr>
          <a:lstStyle/>
          <a:p>
            <a:r>
              <a:rPr lang="da-DK" dirty="0">
                <a:solidFill>
                  <a:srgbClr val="00B050"/>
                </a:solidFill>
                <a:latin typeface="Trebuchet MS" panose="020B0603020202020204" pitchFamily="34" charset="0"/>
              </a:rPr>
              <a:t>Systemansvarlig</a:t>
            </a:r>
          </a:p>
        </p:txBody>
      </p:sp>
    </p:spTree>
    <p:extLst>
      <p:ext uri="{BB962C8B-B14F-4D97-AF65-F5344CB8AC3E}">
        <p14:creationId xmlns:p14="http://schemas.microsoft.com/office/powerpoint/2010/main" val="2589574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92D99A8C-B2E0-B470-FB6C-73218D082C49}"/>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D9B6EEDE-2D7F-55BE-3125-49DD22F50085}"/>
              </a:ext>
            </a:extLst>
          </p:cNvPr>
          <p:cNvSpPr>
            <a:spLocks noGrp="1"/>
          </p:cNvSpPr>
          <p:nvPr>
            <p:ph type="body" sz="quarter" idx="17"/>
          </p:nvPr>
        </p:nvSpPr>
        <p:spPr/>
        <p:txBody>
          <a:bodyPr/>
          <a:lstStyle/>
          <a:p>
            <a:r>
              <a:rPr lang="da-DK" sz="1800" dirty="0">
                <a:effectLst/>
                <a:latin typeface="Calibri" panose="020F0502020204030204" pitchFamily="34" charset="0"/>
                <a:ea typeface="Times New Roman" panose="02020603050405020304" pitchFamily="18" charset="0"/>
                <a:cs typeface="Times New Roman" panose="02020603050405020304" pitchFamily="18" charset="0"/>
              </a:rPr>
              <a:t>KLIK-opgaver ligger klar og er publiceret til alle kommuner.</a:t>
            </a:r>
          </a:p>
          <a:p>
            <a:endParaRPr lang="da-DK"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a-DK" dirty="0">
                <a:latin typeface="Calibri" panose="020F0502020204030204" pitchFamily="34" charset="0"/>
                <a:ea typeface="Times New Roman" panose="02020603050405020304" pitchFamily="18" charset="0"/>
                <a:cs typeface="Times New Roman" panose="02020603050405020304" pitchFamily="18" charset="0"/>
              </a:rPr>
              <a:t>Overblik over KLIK-opgaver relateret release 3.0:  </a:t>
            </a:r>
            <a:endParaRPr lang="da-DK" sz="1800" dirty="0">
              <a:effectLst/>
              <a:latin typeface="Calibri" panose="020F0502020204030204" pitchFamily="34" charset="0"/>
              <a:ea typeface="Times New Roman" panose="02020603050405020304" pitchFamily="18" charset="0"/>
              <a:cs typeface="Arial" panose="020B0604020202020204" pitchFamily="34" charset="0"/>
            </a:endParaRPr>
          </a:p>
          <a:p>
            <a:r>
              <a:rPr lang="da-DK" dirty="0">
                <a:latin typeface="Calibri" panose="020F0502020204030204" pitchFamily="34" charset="0"/>
                <a:ea typeface="Times New Roman" panose="02020603050405020304" pitchFamily="18" charset="0"/>
                <a:cs typeface="Arial" panose="020B0604020202020204" pitchFamily="34" charset="0"/>
                <a:hlinkClick r:id="rId3"/>
              </a:rPr>
              <a:t>https://share-komm.kombit.dk/P0136/Delte%20dokumenter/Forms/KLIKopgaver%20og%20bilag%20KP.aspx</a:t>
            </a:r>
            <a:r>
              <a:rPr lang="da-DK" dirty="0">
                <a:latin typeface="Calibri" panose="020F0502020204030204" pitchFamily="34" charset="0"/>
                <a:ea typeface="Times New Roman" panose="02020603050405020304" pitchFamily="18" charset="0"/>
                <a:cs typeface="Arial" panose="020B0604020202020204" pitchFamily="34" charset="0"/>
              </a:rPr>
              <a:t> </a:t>
            </a:r>
          </a:p>
          <a:p>
            <a:endParaRPr lang="da-DK" dirty="0">
              <a:latin typeface="Calibri" panose="020F0502020204030204" pitchFamily="34" charset="0"/>
              <a:ea typeface="Times New Roman" panose="02020603050405020304" pitchFamily="18" charset="0"/>
              <a:cs typeface="Arial" panose="020B0604020202020204" pitchFamily="34" charset="0"/>
            </a:endParaRPr>
          </a:p>
          <a:p>
            <a:r>
              <a:rPr lang="da-DK" dirty="0">
                <a:latin typeface="Calibri" panose="020F0502020204030204" pitchFamily="34" charset="0"/>
                <a:ea typeface="Times New Roman" panose="02020603050405020304" pitchFamily="18" charset="0"/>
                <a:cs typeface="Arial" panose="020B0604020202020204" pitchFamily="34" charset="0"/>
              </a:rPr>
              <a:t>Oversigten over den kommende funktionalitet for release 3.0: </a:t>
            </a:r>
            <a:r>
              <a:rPr lang="da-DK" dirty="0">
                <a:latin typeface="Calibri" panose="020F0502020204030204" pitchFamily="34" charset="0"/>
                <a:ea typeface="Times New Roman" panose="02020603050405020304" pitchFamily="18" charset="0"/>
                <a:cs typeface="Arial" panose="020B0604020202020204" pitchFamily="34" charset="0"/>
                <a:hlinkClick r:id="rId4"/>
              </a:rPr>
              <a:t>https://share-komm.kombit.dk/P0136/Delte%20dokumenter/Forms/%C3%A6ndrings%C3%B8nsker.aspx</a:t>
            </a:r>
            <a:r>
              <a:rPr lang="da-DK" dirty="0">
                <a:latin typeface="Calibri" panose="020F0502020204030204" pitchFamily="34" charset="0"/>
                <a:ea typeface="Times New Roman" panose="02020603050405020304" pitchFamily="18" charset="0"/>
                <a:cs typeface="Arial" panose="020B0604020202020204" pitchFamily="34" charset="0"/>
              </a:rPr>
              <a:t> </a:t>
            </a:r>
          </a:p>
        </p:txBody>
      </p:sp>
      <p:sp>
        <p:nvSpPr>
          <p:cNvPr id="4" name="Pladsholder til tekst 3">
            <a:extLst>
              <a:ext uri="{FF2B5EF4-FFF2-40B4-BE49-F238E27FC236}">
                <a16:creationId xmlns:a16="http://schemas.microsoft.com/office/drawing/2014/main" id="{217267CE-5B89-630D-FEFC-3269D30336D8}"/>
              </a:ext>
            </a:extLst>
          </p:cNvPr>
          <p:cNvSpPr>
            <a:spLocks noGrp="1"/>
          </p:cNvSpPr>
          <p:nvPr>
            <p:ph type="body" sz="quarter" idx="16"/>
          </p:nvPr>
        </p:nvSpPr>
        <p:spPr/>
        <p:txBody>
          <a:bodyPr/>
          <a:lstStyle/>
          <a:p>
            <a:endParaRPr lang="da-DK"/>
          </a:p>
        </p:txBody>
      </p:sp>
      <p:pic>
        <p:nvPicPr>
          <p:cNvPr id="5" name="Billede 4">
            <a:extLst>
              <a:ext uri="{FF2B5EF4-FFF2-40B4-BE49-F238E27FC236}">
                <a16:creationId xmlns:a16="http://schemas.microsoft.com/office/drawing/2014/main" id="{E1B1F7F5-04F9-1EF1-92AD-54D6EEFA91A4}"/>
              </a:ext>
            </a:extLst>
          </p:cNvPr>
          <p:cNvPicPr>
            <a:picLocks noChangeAspect="1"/>
          </p:cNvPicPr>
          <p:nvPr/>
        </p:nvPicPr>
        <p:blipFill>
          <a:blip r:embed="rId5"/>
          <a:stretch>
            <a:fillRect/>
          </a:stretch>
        </p:blipFill>
        <p:spPr>
          <a:xfrm>
            <a:off x="2416277" y="1831899"/>
            <a:ext cx="3572374" cy="1019317"/>
          </a:xfrm>
          <a:prstGeom prst="rect">
            <a:avLst/>
          </a:prstGeom>
        </p:spPr>
      </p:pic>
      <p:pic>
        <p:nvPicPr>
          <p:cNvPr id="8" name="Billede 7">
            <a:extLst>
              <a:ext uri="{FF2B5EF4-FFF2-40B4-BE49-F238E27FC236}">
                <a16:creationId xmlns:a16="http://schemas.microsoft.com/office/drawing/2014/main" id="{0BBDD9C3-FAE2-C579-F31F-AF2BFFFC2E93}"/>
              </a:ext>
            </a:extLst>
          </p:cNvPr>
          <p:cNvPicPr>
            <a:picLocks noChangeAspect="1"/>
          </p:cNvPicPr>
          <p:nvPr/>
        </p:nvPicPr>
        <p:blipFill>
          <a:blip r:embed="rId6"/>
          <a:stretch>
            <a:fillRect/>
          </a:stretch>
        </p:blipFill>
        <p:spPr>
          <a:xfrm>
            <a:off x="1892329" y="3429000"/>
            <a:ext cx="4096322" cy="1686160"/>
          </a:xfrm>
          <a:prstGeom prst="rect">
            <a:avLst/>
          </a:prstGeom>
        </p:spPr>
      </p:pic>
    </p:spTree>
    <p:extLst>
      <p:ext uri="{BB962C8B-B14F-4D97-AF65-F5344CB8AC3E}">
        <p14:creationId xmlns:p14="http://schemas.microsoft.com/office/powerpoint/2010/main" val="7687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4689E-3893-43F4-A85F-17B3E1F68DAE}"/>
              </a:ext>
            </a:extLst>
          </p:cNvPr>
          <p:cNvSpPr>
            <a:spLocks noGrp="1"/>
          </p:cNvSpPr>
          <p:nvPr>
            <p:ph type="title"/>
          </p:nvPr>
        </p:nvSpPr>
        <p:spPr/>
        <p:txBody>
          <a:bodyPr/>
          <a:lstStyle/>
          <a:p>
            <a:r>
              <a:rPr lang="da-DK" dirty="0"/>
              <a:t>Release 3.0.0 – Ny funktionalitet</a:t>
            </a:r>
          </a:p>
        </p:txBody>
      </p:sp>
      <p:graphicFrame>
        <p:nvGraphicFramePr>
          <p:cNvPr id="4" name="Tabel 4">
            <a:extLst>
              <a:ext uri="{FF2B5EF4-FFF2-40B4-BE49-F238E27FC236}">
                <a16:creationId xmlns:a16="http://schemas.microsoft.com/office/drawing/2014/main" id="{FCE33D2D-6579-4DAA-934F-119BD6EAB798}"/>
              </a:ext>
            </a:extLst>
          </p:cNvPr>
          <p:cNvGraphicFramePr>
            <a:graphicFrameLocks noGrp="1"/>
          </p:cNvGraphicFramePr>
          <p:nvPr>
            <p:ph idx="1"/>
          </p:nvPr>
        </p:nvGraphicFramePr>
        <p:xfrm>
          <a:off x="623391" y="1155700"/>
          <a:ext cx="10896605" cy="3749040"/>
        </p:xfrm>
        <a:graphic>
          <a:graphicData uri="http://schemas.openxmlformats.org/drawingml/2006/table">
            <a:tbl>
              <a:tblPr firstRow="1" bandRow="1">
                <a:tableStyleId>{5C22544A-7EE6-4342-B048-85BDC9FD1C3A}</a:tableStyleId>
              </a:tblPr>
              <a:tblGrid>
                <a:gridCol w="2002269">
                  <a:extLst>
                    <a:ext uri="{9D8B030D-6E8A-4147-A177-3AD203B41FA5}">
                      <a16:colId xmlns:a16="http://schemas.microsoft.com/office/drawing/2014/main" val="2175028011"/>
                    </a:ext>
                  </a:extLst>
                </a:gridCol>
                <a:gridCol w="6965380">
                  <a:extLst>
                    <a:ext uri="{9D8B030D-6E8A-4147-A177-3AD203B41FA5}">
                      <a16:colId xmlns:a16="http://schemas.microsoft.com/office/drawing/2014/main" val="1928407453"/>
                    </a:ext>
                  </a:extLst>
                </a:gridCol>
                <a:gridCol w="1928956">
                  <a:extLst>
                    <a:ext uri="{9D8B030D-6E8A-4147-A177-3AD203B41FA5}">
                      <a16:colId xmlns:a16="http://schemas.microsoft.com/office/drawing/2014/main" val="216507843"/>
                    </a:ext>
                  </a:extLst>
                </a:gridCol>
              </a:tblGrid>
              <a:tr h="370840">
                <a:tc>
                  <a:txBody>
                    <a:bodyPr/>
                    <a:lstStyle/>
                    <a:p>
                      <a:r>
                        <a:rPr lang="da-DK" sz="1200" dirty="0"/>
                        <a:t>ÆA-nr. og beskrivende titel</a:t>
                      </a:r>
                    </a:p>
                  </a:txBody>
                  <a:tcPr/>
                </a:tc>
                <a:tc>
                  <a:txBody>
                    <a:bodyPr/>
                    <a:lstStyle/>
                    <a:p>
                      <a:r>
                        <a:rPr lang="da-DK" sz="1200" dirty="0"/>
                        <a:t>Beskrivelse</a:t>
                      </a:r>
                    </a:p>
                  </a:txBody>
                  <a:tcPr/>
                </a:tc>
                <a:tc>
                  <a:txBody>
                    <a:bodyPr/>
                    <a:lstStyle/>
                    <a:p>
                      <a:r>
                        <a:rPr lang="da-DK" sz="1200" dirty="0"/>
                        <a:t>Forkortes*</a:t>
                      </a:r>
                    </a:p>
                  </a:txBody>
                  <a:tcPr/>
                </a:tc>
                <a:extLst>
                  <a:ext uri="{0D108BD9-81ED-4DB2-BD59-A6C34878D82A}">
                    <a16:rowId xmlns:a16="http://schemas.microsoft.com/office/drawing/2014/main" val="20043660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137, 138 og 139) Procesunderstøttelse af helbredstillægskort og udvidet helbredstillæg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Når KP modtager en ansøgning om helbredstillægskort over fordelingskomponenten, gives kommunerne mulighed for at opgaverne kan håndteres mere eller mindre automatiseret (i det omfang ansøgningerne er fuld oplyst). Hvis kommunens selvbetjeningsløsning ikke kan sende over fordelingskomponenten, kan opgaven igangsættes manuelt af sagsbehandler, hvorefter opgaverne ligeledes kan håndteres automatisk. </a:t>
                      </a:r>
                      <a:br>
                        <a:rPr lang="da-DK" sz="1200" b="0" i="0" u="none" strike="noStrike" dirty="0">
                          <a:solidFill>
                            <a:srgbClr val="000000"/>
                          </a:solidFill>
                          <a:effectLst/>
                          <a:latin typeface="+mn-lt"/>
                        </a:rPr>
                      </a:br>
                      <a:r>
                        <a:rPr lang="da-DK" sz="1200" b="0" i="0" u="none" strike="noStrike" dirty="0">
                          <a:solidFill>
                            <a:srgbClr val="000000"/>
                          </a:solidFill>
                          <a:effectLst/>
                          <a:latin typeface="+mn-lt"/>
                        </a:rPr>
                        <a:t>I forbindelse med udvidet helbredstillæg kan der dog ikke træffes automatisk afgørelse, i tilfælde, hvor der er behov for en faglig vurdering. Dvs. at KP i disse tilfælde alene automatiserer processen for at få sagen oplyst.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Auto</a:t>
                      </a:r>
                    </a:p>
                  </a:txBody>
                  <a:tcPr/>
                </a:tc>
                <a:extLst>
                  <a:ext uri="{0D108BD9-81ED-4DB2-BD59-A6C34878D82A}">
                    <a16:rowId xmlns:a16="http://schemas.microsoft.com/office/drawing/2014/main" val="9054336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142) Serviceleverandører kan igen aflevere reguleringer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Serviceleverandører kan igen aflevere reguleringer af træk, ved at indlevere træk (TF filer) med modsat fortegn (+). Dette gøres via den eksisterende snitflade, hvor leverandørerne i forvejen indleverer deres trækfiler. Dette var også muligt i det tidligere system KMD SPK.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TF</a:t>
                      </a:r>
                    </a:p>
                  </a:txBody>
                  <a:tcPr/>
                </a:tc>
                <a:extLst>
                  <a:ext uri="{0D108BD9-81ED-4DB2-BD59-A6C34878D82A}">
                    <a16:rowId xmlns:a16="http://schemas.microsoft.com/office/drawing/2014/main" val="37773147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155) Udbetaling til 3. part, fx virksomheder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KP giver nu mulighed for at udbetale ydelser til 3. part. Det vedr. tilbagebetaling af faktura, som kommunen modtager fra borger og ikke </a:t>
                      </a:r>
                      <a:r>
                        <a:rPr lang="da-DK" sz="1200" b="0" i="0" u="none" strike="noStrike" dirty="0" err="1">
                          <a:solidFill>
                            <a:srgbClr val="000000"/>
                          </a:solidFill>
                          <a:effectLst/>
                          <a:latin typeface="+mn-lt"/>
                        </a:rPr>
                        <a:t>eFaktura</a:t>
                      </a:r>
                      <a:r>
                        <a:rPr lang="da-DK" sz="1200" b="0" i="0" u="none" strike="noStrike" dirty="0">
                          <a:solidFill>
                            <a:srgbClr val="000000"/>
                          </a:solidFill>
                          <a:effectLst/>
                          <a:latin typeface="+mn-lt"/>
                        </a:rPr>
                        <a:t>. Betaling kan ske til virksomhed eller borgers NemKonto/bankkonto eller ved betaling af FI-/indbetalingskort.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3.part</a:t>
                      </a:r>
                    </a:p>
                  </a:txBody>
                  <a:tcPr/>
                </a:tc>
                <a:extLst>
                  <a:ext uri="{0D108BD9-81ED-4DB2-BD59-A6C34878D82A}">
                    <a16:rowId xmlns:a16="http://schemas.microsoft.com/office/drawing/2014/main" val="33433274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(ÆA 169) Integration til ny version af FK </a:t>
                      </a:r>
                      <a:r>
                        <a:rPr lang="da-DK" sz="1200" b="0" i="0" u="none" strike="noStrike" dirty="0" err="1">
                          <a:solidFill>
                            <a:srgbClr val="000000"/>
                          </a:solidFill>
                          <a:effectLst/>
                          <a:latin typeface="+mn-lt"/>
                        </a:rPr>
                        <a:t>org</a:t>
                      </a:r>
                      <a:r>
                        <a:rPr lang="da-DK" sz="1200" b="0" i="0" u="none" strike="noStrike" dirty="0">
                          <a:solidFill>
                            <a:srgbClr val="000000"/>
                          </a:solidFill>
                          <a:effectLst/>
                          <a:latin typeface="+mn-lt"/>
                        </a:rPr>
                        <a:t>.-snitflade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Skift fra tidligere version af snitfladen for FK Organisation (SF1500), til den aktuelle version (v3.0). Skiftet skal sikre, at der understøttes en ny teknisk sikkerhedsmodel.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mn-lt"/>
                        </a:rPr>
                        <a:t>SF</a:t>
                      </a:r>
                    </a:p>
                  </a:txBody>
                  <a:tcPr/>
                </a:tc>
                <a:extLst>
                  <a:ext uri="{0D108BD9-81ED-4DB2-BD59-A6C34878D82A}">
                    <a16:rowId xmlns:a16="http://schemas.microsoft.com/office/drawing/2014/main" val="2549425412"/>
                  </a:ext>
                </a:extLst>
              </a:tr>
            </a:tbl>
          </a:graphicData>
        </a:graphic>
      </p:graphicFrame>
      <p:sp>
        <p:nvSpPr>
          <p:cNvPr id="3" name="Tekstfelt 2">
            <a:extLst>
              <a:ext uri="{FF2B5EF4-FFF2-40B4-BE49-F238E27FC236}">
                <a16:creationId xmlns:a16="http://schemas.microsoft.com/office/drawing/2014/main" id="{79C0975D-E8B3-6069-9CB2-7B931FFEA8BB}"/>
              </a:ext>
            </a:extLst>
          </p:cNvPr>
          <p:cNvSpPr txBox="1"/>
          <p:nvPr/>
        </p:nvSpPr>
        <p:spPr>
          <a:xfrm>
            <a:off x="623391" y="6013622"/>
            <a:ext cx="7294305" cy="276999"/>
          </a:xfrm>
          <a:prstGeom prst="rect">
            <a:avLst/>
          </a:prstGeom>
          <a:noFill/>
        </p:spPr>
        <p:txBody>
          <a:bodyPr wrap="none" rtlCol="0">
            <a:spAutoFit/>
          </a:bodyPr>
          <a:lstStyle/>
          <a:p>
            <a:r>
              <a:rPr lang="da-DK" sz="1200" dirty="0">
                <a:latin typeface="Trebuchet MS" panose="020B0603020202020204" pitchFamily="34" charset="0"/>
              </a:rPr>
              <a:t>* Forkortelserne benyttes ved navngivning af KLIK-opgaver for at referere til den ændring, de vedrører.</a:t>
            </a:r>
          </a:p>
        </p:txBody>
      </p:sp>
    </p:spTree>
    <p:extLst>
      <p:ext uri="{BB962C8B-B14F-4D97-AF65-F5344CB8AC3E}">
        <p14:creationId xmlns:p14="http://schemas.microsoft.com/office/powerpoint/2010/main" val="3567240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31464-7549-465B-8F4B-1A552C2C76A2}"/>
              </a:ext>
            </a:extLst>
          </p:cNvPr>
          <p:cNvSpPr>
            <a:spLocks noGrp="1"/>
          </p:cNvSpPr>
          <p:nvPr>
            <p:ph type="title"/>
          </p:nvPr>
        </p:nvSpPr>
        <p:spPr/>
        <p:txBody>
          <a:bodyPr/>
          <a:lstStyle/>
          <a:p>
            <a:r>
              <a:rPr lang="da-DK" dirty="0"/>
              <a:t>KLIK-opgaver – Hvornår skal opgaverne løses mm.</a:t>
            </a:r>
          </a:p>
        </p:txBody>
      </p:sp>
      <p:graphicFrame>
        <p:nvGraphicFramePr>
          <p:cNvPr id="4" name="Tabel 4">
            <a:extLst>
              <a:ext uri="{FF2B5EF4-FFF2-40B4-BE49-F238E27FC236}">
                <a16:creationId xmlns:a16="http://schemas.microsoft.com/office/drawing/2014/main" id="{AA4C89C5-3553-4E21-8C65-277BE98D92B5}"/>
              </a:ext>
            </a:extLst>
          </p:cNvPr>
          <p:cNvGraphicFramePr>
            <a:graphicFrameLocks noGrp="1"/>
          </p:cNvGraphicFramePr>
          <p:nvPr>
            <p:ph idx="1"/>
          </p:nvPr>
        </p:nvGraphicFramePr>
        <p:xfrm>
          <a:off x="104775" y="1417638"/>
          <a:ext cx="11909424" cy="2849146"/>
        </p:xfrm>
        <a:graphic>
          <a:graphicData uri="http://schemas.openxmlformats.org/drawingml/2006/table">
            <a:tbl>
              <a:tblPr firstRow="1" bandRow="1">
                <a:tableStyleId>{5C22544A-7EE6-4342-B048-85BDC9FD1C3A}</a:tableStyleId>
              </a:tblPr>
              <a:tblGrid>
                <a:gridCol w="6295150">
                  <a:extLst>
                    <a:ext uri="{9D8B030D-6E8A-4147-A177-3AD203B41FA5}">
                      <a16:colId xmlns:a16="http://schemas.microsoft.com/office/drawing/2014/main" val="1916773651"/>
                    </a:ext>
                  </a:extLst>
                </a:gridCol>
                <a:gridCol w="1816358">
                  <a:extLst>
                    <a:ext uri="{9D8B030D-6E8A-4147-A177-3AD203B41FA5}">
                      <a16:colId xmlns:a16="http://schemas.microsoft.com/office/drawing/2014/main" val="345691494"/>
                    </a:ext>
                  </a:extLst>
                </a:gridCol>
                <a:gridCol w="632986">
                  <a:extLst>
                    <a:ext uri="{9D8B030D-6E8A-4147-A177-3AD203B41FA5}">
                      <a16:colId xmlns:a16="http://schemas.microsoft.com/office/drawing/2014/main" val="3118763007"/>
                    </a:ext>
                  </a:extLst>
                </a:gridCol>
                <a:gridCol w="632986">
                  <a:extLst>
                    <a:ext uri="{9D8B030D-6E8A-4147-A177-3AD203B41FA5}">
                      <a16:colId xmlns:a16="http://schemas.microsoft.com/office/drawing/2014/main" val="3158770079"/>
                    </a:ext>
                  </a:extLst>
                </a:gridCol>
                <a:gridCol w="632986">
                  <a:extLst>
                    <a:ext uri="{9D8B030D-6E8A-4147-A177-3AD203B41FA5}">
                      <a16:colId xmlns:a16="http://schemas.microsoft.com/office/drawing/2014/main" val="706429900"/>
                    </a:ext>
                  </a:extLst>
                </a:gridCol>
                <a:gridCol w="632986">
                  <a:extLst>
                    <a:ext uri="{9D8B030D-6E8A-4147-A177-3AD203B41FA5}">
                      <a16:colId xmlns:a16="http://schemas.microsoft.com/office/drawing/2014/main" val="381002088"/>
                    </a:ext>
                  </a:extLst>
                </a:gridCol>
                <a:gridCol w="632986">
                  <a:extLst>
                    <a:ext uri="{9D8B030D-6E8A-4147-A177-3AD203B41FA5}">
                      <a16:colId xmlns:a16="http://schemas.microsoft.com/office/drawing/2014/main" val="3306756727"/>
                    </a:ext>
                  </a:extLst>
                </a:gridCol>
                <a:gridCol w="632986">
                  <a:extLst>
                    <a:ext uri="{9D8B030D-6E8A-4147-A177-3AD203B41FA5}">
                      <a16:colId xmlns:a16="http://schemas.microsoft.com/office/drawing/2014/main" val="3992423155"/>
                    </a:ext>
                  </a:extLst>
                </a:gridCol>
              </a:tblGrid>
              <a:tr h="291126">
                <a:tc>
                  <a:txBody>
                    <a:bodyPr/>
                    <a:lstStyle/>
                    <a:p>
                      <a:r>
                        <a:rPr lang="da-DK" sz="1100" dirty="0"/>
                        <a:t>KLIK-opgave</a:t>
                      </a:r>
                    </a:p>
                  </a:txBody>
                  <a:tcPr anchor="ctr"/>
                </a:tc>
                <a:tc>
                  <a:txBody>
                    <a:bodyPr/>
                    <a:lstStyle/>
                    <a:p>
                      <a:r>
                        <a:rPr lang="da-DK" sz="1100" dirty="0"/>
                        <a:t>Prioritet</a:t>
                      </a:r>
                    </a:p>
                  </a:txBody>
                  <a:tcPr anchor="ctr"/>
                </a:tc>
                <a:tc>
                  <a:txBody>
                    <a:bodyPr/>
                    <a:lstStyle/>
                    <a:p>
                      <a:r>
                        <a:rPr lang="da-DK" sz="1100" dirty="0"/>
                        <a:t>Jan.</a:t>
                      </a:r>
                    </a:p>
                  </a:txBody>
                  <a:tcPr anchor="ctr"/>
                </a:tc>
                <a:tc>
                  <a:txBody>
                    <a:bodyPr/>
                    <a:lstStyle/>
                    <a:p>
                      <a:r>
                        <a:rPr lang="da-DK" sz="1100" dirty="0"/>
                        <a:t>Feb.</a:t>
                      </a:r>
                    </a:p>
                  </a:txBody>
                  <a:tcPr anchor="ctr"/>
                </a:tc>
                <a:tc>
                  <a:txBody>
                    <a:bodyPr/>
                    <a:lstStyle/>
                    <a:p>
                      <a:r>
                        <a:rPr lang="da-DK" sz="1100" dirty="0"/>
                        <a:t>Marts</a:t>
                      </a:r>
                    </a:p>
                  </a:txBody>
                  <a:tcPr anchor="ctr"/>
                </a:tc>
                <a:tc>
                  <a:txBody>
                    <a:bodyPr/>
                    <a:lstStyle/>
                    <a:p>
                      <a:r>
                        <a:rPr lang="da-DK" sz="1100" dirty="0"/>
                        <a:t>April</a:t>
                      </a:r>
                    </a:p>
                  </a:txBody>
                  <a:tcPr anchor="ctr"/>
                </a:tc>
                <a:tc>
                  <a:txBody>
                    <a:bodyPr/>
                    <a:lstStyle/>
                    <a:p>
                      <a:r>
                        <a:rPr lang="da-DK" sz="1100" dirty="0"/>
                        <a:t>Maj</a:t>
                      </a:r>
                    </a:p>
                  </a:txBody>
                  <a:tcPr anchor="ctr"/>
                </a:tc>
                <a:tc>
                  <a:txBody>
                    <a:bodyPr/>
                    <a:lstStyle/>
                    <a:p>
                      <a:r>
                        <a:rPr lang="da-DK" sz="1100" dirty="0"/>
                        <a:t>Juni</a:t>
                      </a:r>
                    </a:p>
                  </a:txBody>
                  <a:tcPr anchor="ctr"/>
                </a:tc>
                <a:extLst>
                  <a:ext uri="{0D108BD9-81ED-4DB2-BD59-A6C34878D82A}">
                    <a16:rowId xmlns:a16="http://schemas.microsoft.com/office/drawing/2014/main" val="1444558813"/>
                  </a:ext>
                </a:extLst>
              </a:tr>
              <a:tr h="259200">
                <a:tc>
                  <a:txBody>
                    <a:bodyPr/>
                    <a:lstStyle/>
                    <a:p>
                      <a:pPr marL="72000" algn="l" fontAlgn="b"/>
                      <a:r>
                        <a:rPr lang="da-DK" sz="1200" b="0" i="0" u="none" strike="noStrike" dirty="0">
                          <a:solidFill>
                            <a:srgbClr val="000000"/>
                          </a:solidFill>
                          <a:effectLst/>
                          <a:latin typeface="+mn-lt"/>
                        </a:rPr>
                        <a:t>(SF 1) Godkend serviceaftale for ny version af snitflade til FK Organisation</a:t>
                      </a:r>
                    </a:p>
                  </a:txBody>
                  <a:tcPr marL="6350" marR="6350" marT="6350" marB="0" anchor="ctr"/>
                </a:tc>
                <a:tc>
                  <a:txBody>
                    <a:bodyPr/>
                    <a:lstStyle/>
                    <a:p>
                      <a:r>
                        <a:rPr lang="da-DK" sz="1100" dirty="0"/>
                        <a:t>Obligatorisk på kritisk vej</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1843740132"/>
                  </a:ext>
                </a:extLst>
              </a:tr>
              <a:tr h="366191">
                <a:tc>
                  <a:txBody>
                    <a:bodyPr/>
                    <a:lstStyle/>
                    <a:p>
                      <a:pPr marL="72000" algn="l" fontAlgn="b"/>
                      <a:r>
                        <a:rPr lang="da-DK" sz="1200" b="0" i="0" u="none" strike="noStrike" dirty="0">
                          <a:solidFill>
                            <a:srgbClr val="000000"/>
                          </a:solidFill>
                          <a:effectLst/>
                          <a:latin typeface="+mn-lt"/>
                        </a:rPr>
                        <a:t>(TF 2) Tag stilling til udvidelsen af brugersystemrollerne ”Servicetræk medarbejder” og ”Beløbsgodkender”</a:t>
                      </a:r>
                    </a:p>
                  </a:txBody>
                  <a:tcPr marL="6350" marR="6350" marT="6350" marB="0" anchor="ctr"/>
                </a:tc>
                <a:tc>
                  <a:txBody>
                    <a:bodyPr/>
                    <a:lstStyle/>
                    <a:p>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3814516359"/>
                  </a:ext>
                </a:extLst>
              </a:tr>
              <a:tr h="259200">
                <a:tc>
                  <a:txBody>
                    <a:bodyPr/>
                    <a:lstStyle/>
                    <a:p>
                      <a:pPr marL="72000" algn="l" fontAlgn="b"/>
                      <a:r>
                        <a:rPr lang="da-DK" sz="1200" b="0" i="0" u="none" strike="noStrike" dirty="0">
                          <a:solidFill>
                            <a:srgbClr val="000000"/>
                          </a:solidFill>
                          <a:effectLst/>
                          <a:latin typeface="+mn-lt"/>
                        </a:rPr>
                        <a:t>(TF 3) Tag stilling til forretningskonstant vedr. beløbsgrænse for modsatrettede træk</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a:t>Valgfri</a:t>
                      </a:r>
                      <a:endParaRPr lang="da-DK" sz="1100" dirty="0"/>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endParaRPr lang="da-DK" sz="1100" dirty="0"/>
                    </a:p>
                  </a:txBody>
                  <a:tcPr anchor="ctr"/>
                </a:tc>
                <a:extLst>
                  <a:ext uri="{0D108BD9-81ED-4DB2-BD59-A6C34878D82A}">
                    <a16:rowId xmlns:a16="http://schemas.microsoft.com/office/drawing/2014/main" val="3479205391"/>
                  </a:ext>
                </a:extLst>
              </a:tr>
              <a:tr h="254959">
                <a:tc>
                  <a:txBody>
                    <a:bodyPr/>
                    <a:lstStyle/>
                    <a:p>
                      <a:pPr marL="72000" algn="l" fontAlgn="b"/>
                      <a:r>
                        <a:rPr lang="da-DK" sz="1200" b="0" i="0" u="none" strike="noStrike" dirty="0">
                          <a:solidFill>
                            <a:srgbClr val="000000"/>
                          </a:solidFill>
                          <a:effectLst/>
                          <a:latin typeface="+mn-lt"/>
                        </a:rPr>
                        <a:t>(3.part 1) Tag stilling til beløbsgrænse ved udbetaling til alternativ modtager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endParaRPr lang="da-DK" sz="1100" dirty="0"/>
                    </a:p>
                  </a:txBody>
                  <a:tcPr anchor="ctr"/>
                </a:tc>
                <a:extLst>
                  <a:ext uri="{0D108BD9-81ED-4DB2-BD59-A6C34878D82A}">
                    <a16:rowId xmlns:a16="http://schemas.microsoft.com/office/drawing/2014/main" val="849590169"/>
                  </a:ext>
                </a:extLst>
              </a:tr>
              <a:tr h="257298">
                <a:tc>
                  <a:txBody>
                    <a:bodyPr/>
                    <a:lstStyle/>
                    <a:p>
                      <a:pPr marL="72000" algn="l" fontAlgn="b"/>
                      <a:r>
                        <a:rPr lang="da-DK" sz="1200" b="0" i="0" u="none" strike="noStrike" dirty="0">
                          <a:solidFill>
                            <a:srgbClr val="000000"/>
                          </a:solidFill>
                          <a:effectLst/>
                          <a:latin typeface="+mn-lt"/>
                        </a:rPr>
                        <a:t>(Auto 1) Tag stilling til nye sagstyper og tilhørende ydelses- og træktyper</a:t>
                      </a:r>
                    </a:p>
                  </a:txBody>
                  <a:tcPr marL="6350" marR="6350" marT="6350" marB="0" anchor="ctr"/>
                </a:tc>
                <a:tc>
                  <a:txBody>
                    <a:bodyPr/>
                    <a:lstStyle/>
                    <a:p>
                      <a:r>
                        <a:rPr lang="da-DK" sz="1100" dirty="0"/>
                        <a:t>Valgfri</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3062869041"/>
                  </a:ext>
                </a:extLst>
              </a:tr>
              <a:tr h="366191">
                <a:tc>
                  <a:txBody>
                    <a:bodyPr/>
                    <a:lstStyle/>
                    <a:p>
                      <a:pPr marL="72000" algn="l" fontAlgn="b"/>
                      <a:r>
                        <a:rPr lang="da-DK" sz="1200" b="0" i="0" u="none" strike="noStrike" dirty="0">
                          <a:solidFill>
                            <a:srgbClr val="000000"/>
                          </a:solidFill>
                          <a:effectLst/>
                          <a:latin typeface="+mn-lt"/>
                        </a:rPr>
                        <a:t>(Auto 2) Automatisk behandling af ansøgninger vedr. helbredstillægskort og udvidet helbredstillæg</a:t>
                      </a:r>
                      <a:endParaRPr lang="da-DK" sz="1200" b="0" i="0" u="none" strike="noStrike" dirty="0">
                        <a:solidFill>
                          <a:schemeClr val="tx1"/>
                        </a:solidFill>
                        <a:effectLst/>
                        <a:latin typeface="+mn-lt"/>
                      </a:endParaRP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Obligatorisk</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algn="ctr"/>
                      <a:r>
                        <a:rPr lang="da-DK" sz="1100" dirty="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dirty="0"/>
                        <a:t>(X)</a:t>
                      </a:r>
                    </a:p>
                  </a:txBody>
                  <a:tcPr anchor="ctr"/>
                </a:tc>
                <a:tc>
                  <a:txBody>
                    <a:bodyPr/>
                    <a:lstStyle/>
                    <a:p>
                      <a:pPr algn="ctr"/>
                      <a:r>
                        <a:rPr lang="da-DK" sz="1100" dirty="0"/>
                        <a:t>X</a:t>
                      </a:r>
                    </a:p>
                  </a:txBody>
                  <a:tcPr anchor="ctr"/>
                </a:tc>
                <a:extLst>
                  <a:ext uri="{0D108BD9-81ED-4DB2-BD59-A6C34878D82A}">
                    <a16:rowId xmlns:a16="http://schemas.microsoft.com/office/drawing/2014/main" val="633073868"/>
                  </a:ext>
                </a:extLst>
              </a:tr>
              <a:tr h="254959">
                <a:tc>
                  <a:txBody>
                    <a:bodyPr/>
                    <a:lstStyle/>
                    <a:p>
                      <a:pPr marL="72000" algn="l" fontAlgn="b"/>
                      <a:r>
                        <a:rPr lang="da-DK" sz="1200" b="0" i="0" u="none" strike="noStrike" dirty="0">
                          <a:solidFill>
                            <a:srgbClr val="000000"/>
                          </a:solidFill>
                          <a:effectLst/>
                          <a:latin typeface="+mn-lt"/>
                        </a:rPr>
                        <a:t>(Auto 3) Opsætning af fordelingsregler </a:t>
                      </a:r>
                    </a:p>
                  </a:txBody>
                  <a:tcPr marL="6350" marR="6350" marT="6350" marB="0" anchor="ctr"/>
                </a:tc>
                <a:tc>
                  <a:txBody>
                    <a:bodyPr/>
                    <a:lstStyle/>
                    <a:p>
                      <a:r>
                        <a:rPr lang="da-DK" sz="1100" dirty="0"/>
                        <a:t>Valgfri</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1020151477"/>
                  </a:ext>
                </a:extLst>
              </a:tr>
              <a:tr h="254959">
                <a:tc>
                  <a:txBody>
                    <a:bodyPr/>
                    <a:lstStyle/>
                    <a:p>
                      <a:pPr marL="72000" algn="l" fontAlgn="b"/>
                      <a:r>
                        <a:rPr lang="da-DK" sz="1200" b="0" i="0" u="none" strike="noStrike" dirty="0">
                          <a:solidFill>
                            <a:srgbClr val="000000"/>
                          </a:solidFill>
                          <a:effectLst/>
                          <a:latin typeface="+mn-lt"/>
                        </a:rPr>
                        <a:t>(Auto 4) Oprettelse af SFTP ruter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Valgfri</a:t>
                      </a:r>
                    </a:p>
                  </a:txBody>
                  <a:tcPr anchor="ctr"/>
                </a:tc>
                <a:tc>
                  <a:txBody>
                    <a:bodyPr/>
                    <a:lstStyle/>
                    <a:p>
                      <a:pPr algn="ctr"/>
                      <a:endParaRPr lang="da-DK" sz="1100" dirty="0"/>
                    </a:p>
                  </a:txBody>
                  <a:tcPr anchor="ctr"/>
                </a:tc>
                <a:tc>
                  <a:txBody>
                    <a:bodyPr/>
                    <a:lstStyle/>
                    <a:p>
                      <a:pPr algn="ctr"/>
                      <a:endParaRPr lang="da-DK" sz="1100" dirty="0">
                        <a:highlight>
                          <a:srgbClr val="FFFF00"/>
                        </a:highlight>
                      </a:endParaRPr>
                    </a:p>
                  </a:txBody>
                  <a:tcPr anchor="ctr"/>
                </a:tc>
                <a:tc>
                  <a:txBody>
                    <a:bodyPr/>
                    <a:lstStyle/>
                    <a:p>
                      <a:pPr algn="ctr"/>
                      <a:endParaRPr lang="da-DK" sz="1100" dirty="0">
                        <a:highlight>
                          <a:srgbClr val="FFFF00"/>
                        </a:highlight>
                      </a:endParaRP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3580691170"/>
                  </a:ext>
                </a:extLst>
              </a:tr>
              <a:tr h="254959">
                <a:tc>
                  <a:txBody>
                    <a:bodyPr/>
                    <a:lstStyle/>
                    <a:p>
                      <a:pPr marL="72000" algn="l" fontAlgn="b"/>
                      <a:r>
                        <a:rPr lang="da-DK" sz="1200" b="0" i="0" u="none" strike="noStrike" dirty="0">
                          <a:solidFill>
                            <a:srgbClr val="000000"/>
                          </a:solidFill>
                          <a:effectLst/>
                          <a:latin typeface="+mn-lt"/>
                        </a:rPr>
                        <a:t>(Auto 5) Opret aftale med selvbetjeningsleverandør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Valgfri</a:t>
                      </a:r>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tc>
                  <a:txBody>
                    <a:bodyPr/>
                    <a:lstStyle/>
                    <a:p>
                      <a:pPr algn="ctr"/>
                      <a:endParaRPr lang="da-DK" sz="1100" dirty="0"/>
                    </a:p>
                  </a:txBody>
                  <a:tcPr anchor="ctr"/>
                </a:tc>
                <a:extLst>
                  <a:ext uri="{0D108BD9-81ED-4DB2-BD59-A6C34878D82A}">
                    <a16:rowId xmlns:a16="http://schemas.microsoft.com/office/drawing/2014/main" val="4003516386"/>
                  </a:ext>
                </a:extLst>
              </a:tr>
            </a:tbl>
          </a:graphicData>
        </a:graphic>
      </p:graphicFrame>
      <p:sp>
        <p:nvSpPr>
          <p:cNvPr id="5" name="Tekstfelt 4">
            <a:extLst>
              <a:ext uri="{FF2B5EF4-FFF2-40B4-BE49-F238E27FC236}">
                <a16:creationId xmlns:a16="http://schemas.microsoft.com/office/drawing/2014/main" id="{3850FACA-BA1B-0722-4338-BE5DF66CC48D}"/>
              </a:ext>
            </a:extLst>
          </p:cNvPr>
          <p:cNvSpPr txBox="1"/>
          <p:nvPr/>
        </p:nvSpPr>
        <p:spPr>
          <a:xfrm>
            <a:off x="104775" y="4487387"/>
            <a:ext cx="3613785" cy="1200329"/>
          </a:xfrm>
          <a:prstGeom prst="rect">
            <a:avLst/>
          </a:prstGeom>
          <a:noFill/>
        </p:spPr>
        <p:txBody>
          <a:bodyPr wrap="square" rtlCol="0">
            <a:spAutoFit/>
          </a:bodyPr>
          <a:lstStyle/>
          <a:p>
            <a:r>
              <a:rPr lang="da-DK" u="sng" dirty="0">
                <a:latin typeface="Trebuchet MS" panose="020B0603020202020204" pitchFamily="34" charset="0"/>
              </a:rPr>
              <a:t>Forklaring af markeringer:</a:t>
            </a:r>
          </a:p>
          <a:p>
            <a:r>
              <a:rPr lang="da-DK" dirty="0">
                <a:latin typeface="Trebuchet MS" panose="020B0603020202020204" pitchFamily="34" charset="0"/>
              </a:rPr>
              <a:t>(X) = I kan tage stilling til, </a:t>
            </a:r>
            <a:r>
              <a:rPr lang="da-DK" i="1" dirty="0">
                <a:latin typeface="Trebuchet MS" panose="020B0603020202020204" pitchFamily="34" charset="0"/>
              </a:rPr>
              <a:t>hvordan/om</a:t>
            </a:r>
            <a:r>
              <a:rPr lang="da-DK" dirty="0">
                <a:latin typeface="Trebuchet MS" panose="020B0603020202020204" pitchFamily="34" charset="0"/>
              </a:rPr>
              <a:t> opgaven skal løses</a:t>
            </a:r>
          </a:p>
          <a:p>
            <a:r>
              <a:rPr lang="da-DK" dirty="0">
                <a:latin typeface="Trebuchet MS" panose="020B0603020202020204" pitchFamily="34" charset="0"/>
              </a:rPr>
              <a:t>X = I kan løse </a:t>
            </a:r>
            <a:r>
              <a:rPr lang="da-DK">
                <a:latin typeface="Trebuchet MS" panose="020B0603020202020204" pitchFamily="34" charset="0"/>
              </a:rPr>
              <a:t>hele opgaven</a:t>
            </a:r>
            <a:endParaRPr lang="da-DK" dirty="0">
              <a:latin typeface="Trebuchet MS" panose="020B0603020202020204" pitchFamily="34" charset="0"/>
            </a:endParaRPr>
          </a:p>
        </p:txBody>
      </p:sp>
      <p:sp>
        <p:nvSpPr>
          <p:cNvPr id="6" name="Tekstfelt 5">
            <a:extLst>
              <a:ext uri="{FF2B5EF4-FFF2-40B4-BE49-F238E27FC236}">
                <a16:creationId xmlns:a16="http://schemas.microsoft.com/office/drawing/2014/main" id="{CE0F60BF-B488-8B3F-F12E-3CF23D9F34F3}"/>
              </a:ext>
            </a:extLst>
          </p:cNvPr>
          <p:cNvSpPr txBox="1"/>
          <p:nvPr/>
        </p:nvSpPr>
        <p:spPr>
          <a:xfrm>
            <a:off x="8239829" y="3519653"/>
            <a:ext cx="3765901" cy="738664"/>
          </a:xfrm>
          <a:prstGeom prst="rect">
            <a:avLst/>
          </a:prstGeom>
          <a:solidFill>
            <a:schemeClr val="accent5">
              <a:lumMod val="40000"/>
              <a:lumOff val="60000"/>
            </a:schemeClr>
          </a:solidFill>
        </p:spPr>
        <p:txBody>
          <a:bodyPr wrap="square" rtlCol="0">
            <a:spAutoFit/>
          </a:bodyPr>
          <a:lstStyle/>
          <a:p>
            <a:r>
              <a:rPr lang="da-DK" sz="1400" dirty="0">
                <a:latin typeface="Trebuchet MS" panose="020B0603020202020204" pitchFamily="34" charset="0"/>
              </a:rPr>
              <a:t>Hvornår Auto 3-5 kan løses afhænger af, hvornår de enkelte selvbetjeningsløsninger bliver klar til at levere til KP.</a:t>
            </a:r>
          </a:p>
        </p:txBody>
      </p:sp>
      <p:sp>
        <p:nvSpPr>
          <p:cNvPr id="7" name="Tekstfelt 6">
            <a:extLst>
              <a:ext uri="{FF2B5EF4-FFF2-40B4-BE49-F238E27FC236}">
                <a16:creationId xmlns:a16="http://schemas.microsoft.com/office/drawing/2014/main" id="{47729DE3-71C9-D8FC-0E12-DECAD8FDBF3F}"/>
              </a:ext>
            </a:extLst>
          </p:cNvPr>
          <p:cNvSpPr txBox="1"/>
          <p:nvPr/>
        </p:nvSpPr>
        <p:spPr>
          <a:xfrm>
            <a:off x="8340458" y="1712145"/>
            <a:ext cx="3564645" cy="276999"/>
          </a:xfrm>
          <a:prstGeom prst="rect">
            <a:avLst/>
          </a:prstGeom>
          <a:solidFill>
            <a:schemeClr val="accent5">
              <a:lumMod val="40000"/>
              <a:lumOff val="60000"/>
            </a:schemeClr>
          </a:solidFill>
        </p:spPr>
        <p:txBody>
          <a:bodyPr wrap="square" rtlCol="0">
            <a:spAutoFit/>
          </a:bodyPr>
          <a:lstStyle/>
          <a:p>
            <a:pPr algn="ctr"/>
            <a:r>
              <a:rPr lang="da-DK" sz="1200" dirty="0">
                <a:latin typeface="Trebuchet MS" panose="020B0603020202020204" pitchFamily="34" charset="0"/>
              </a:rPr>
              <a:t>Afventer afklaring</a:t>
            </a:r>
          </a:p>
        </p:txBody>
      </p:sp>
    </p:spTree>
    <p:extLst>
      <p:ext uri="{BB962C8B-B14F-4D97-AF65-F5344CB8AC3E}">
        <p14:creationId xmlns:p14="http://schemas.microsoft.com/office/powerpoint/2010/main" val="1509235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789D2-1D97-4185-AF5B-F4510F711F3E}"/>
              </a:ext>
            </a:extLst>
          </p:cNvPr>
          <p:cNvSpPr>
            <a:spLocks noGrp="1"/>
          </p:cNvSpPr>
          <p:nvPr>
            <p:ph type="title"/>
          </p:nvPr>
        </p:nvSpPr>
        <p:spPr/>
        <p:txBody>
          <a:bodyPr/>
          <a:lstStyle/>
          <a:p>
            <a:r>
              <a:rPr lang="da-DK" dirty="0"/>
              <a:t>OBS for udvalgte opgaver</a:t>
            </a:r>
          </a:p>
        </p:txBody>
      </p:sp>
      <p:sp>
        <p:nvSpPr>
          <p:cNvPr id="3" name="Pladsholder til indhold 2">
            <a:extLst>
              <a:ext uri="{FF2B5EF4-FFF2-40B4-BE49-F238E27FC236}">
                <a16:creationId xmlns:a16="http://schemas.microsoft.com/office/drawing/2014/main" id="{4BFBBE49-5C14-4E4D-B2E5-301EC1AEB1FD}"/>
              </a:ext>
            </a:extLst>
          </p:cNvPr>
          <p:cNvSpPr>
            <a:spLocks noGrp="1"/>
          </p:cNvSpPr>
          <p:nvPr>
            <p:ph idx="1"/>
          </p:nvPr>
        </p:nvSpPr>
        <p:spPr/>
        <p:txBody>
          <a:bodyPr/>
          <a:lstStyle/>
          <a:p>
            <a:pPr marL="342900" indent="-342900">
              <a:buFont typeface="Arial" panose="020B0604020202020204" pitchFamily="34" charset="0"/>
              <a:buChar char="•"/>
            </a:pPr>
            <a:r>
              <a:rPr lang="da-DK" sz="1400" dirty="0"/>
              <a:t>En række KLIK-opgaver handler om, at I skal tage stilling til, om I har behov for at foretage ændringer i systemopsætning. I kan tage stilling til dette med det samme, og ønsker I </a:t>
            </a:r>
            <a:r>
              <a:rPr lang="da-DK" sz="1400" i="1" dirty="0"/>
              <a:t>ikke</a:t>
            </a:r>
            <a:r>
              <a:rPr lang="da-DK" sz="1400" dirty="0"/>
              <a:t> at foretager ændringer, kan I markere som fuldført. Ønsker I derimod at foretage ændringer, kan I gennemføre disse fra opgavernes startdato, som er indikeret med ”X” i tabellen. </a:t>
            </a:r>
          </a:p>
          <a:p>
            <a:pPr marL="342900" indent="-342900">
              <a:buFont typeface="Arial" panose="020B0604020202020204" pitchFamily="34" charset="0"/>
              <a:buChar char="•"/>
            </a:pPr>
            <a:r>
              <a:rPr lang="da-DK" sz="1400" dirty="0"/>
              <a:t>Grundet pilotafprøvning af ”procesunderstøttelse af helbredstillægskort og udvidet helbredstillæg” skal Auto 2 først løses </a:t>
            </a:r>
            <a:r>
              <a:rPr lang="da-DK" sz="1400" i="1" dirty="0"/>
              <a:t>efter</a:t>
            </a:r>
            <a:r>
              <a:rPr lang="da-DK" sz="1400" dirty="0"/>
              <a:t> afsluttet pilotafprøvning, som det fremgår af opgavens startdato, som ligger i start juni. </a:t>
            </a:r>
          </a:p>
          <a:p>
            <a:pPr marL="342900" indent="-342900">
              <a:buFont typeface="Arial" panose="020B0604020202020204" pitchFamily="34" charset="0"/>
              <a:buChar char="•"/>
            </a:pPr>
            <a:r>
              <a:rPr lang="da-DK" sz="1400" dirty="0"/>
              <a:t>Auto 3-5 skal først løses, når jeres selvbetjeningsleverandør er klar til at levere data til KP.</a:t>
            </a:r>
          </a:p>
          <a:p>
            <a:pPr marL="342900" lvl="1" indent="-342900">
              <a:buFont typeface="Arial" panose="020B0604020202020204" pitchFamily="34" charset="0"/>
              <a:buChar char="•"/>
            </a:pPr>
            <a:r>
              <a:rPr lang="da-DK" sz="1400" dirty="0">
                <a:latin typeface="Trebuchet MS" panose="020B0603020202020204" pitchFamily="34" charset="0"/>
              </a:rPr>
              <a:t>I skal være opmærksomm</a:t>
            </a:r>
            <a:r>
              <a:rPr lang="da-DK" sz="1400" dirty="0"/>
              <a:t>e på, at der i forbindelse med KLIK-opgaverne Auto 3-5 </a:t>
            </a:r>
            <a:r>
              <a:rPr lang="da-DK" sz="1400" dirty="0">
                <a:latin typeface="Trebuchet MS" panose="020B0603020202020204" pitchFamily="34" charset="0"/>
              </a:rPr>
              <a:t>er støtte til at få selvbetjeningsløsningerne koblet op til KP. Ønsker I at modtage data fra jeres leverandør meget senere, end leverandøren er klar og projektet understøtter dette, vil I selv kunne løse de nødvendige opgaver, for at få koblet løsningerne. </a:t>
            </a:r>
          </a:p>
        </p:txBody>
      </p:sp>
    </p:spTree>
    <p:extLst>
      <p:ext uri="{BB962C8B-B14F-4D97-AF65-F5344CB8AC3E}">
        <p14:creationId xmlns:p14="http://schemas.microsoft.com/office/powerpoint/2010/main" val="2780000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F0E1A6D-3270-98BF-08AC-5DE9EA009903}"/>
              </a:ext>
            </a:extLst>
          </p:cNvPr>
          <p:cNvPicPr>
            <a:picLocks noChangeAspect="1"/>
          </p:cNvPicPr>
          <p:nvPr/>
        </p:nvPicPr>
        <p:blipFill>
          <a:blip r:embed="rId2"/>
          <a:stretch>
            <a:fillRect/>
          </a:stretch>
        </p:blipFill>
        <p:spPr>
          <a:xfrm>
            <a:off x="1457950" y="0"/>
            <a:ext cx="9276100" cy="6858000"/>
          </a:xfrm>
          <a:prstGeom prst="rect">
            <a:avLst/>
          </a:prstGeom>
        </p:spPr>
      </p:pic>
      <p:pic>
        <p:nvPicPr>
          <p:cNvPr id="7" name="Billede 6">
            <a:extLst>
              <a:ext uri="{FF2B5EF4-FFF2-40B4-BE49-F238E27FC236}">
                <a16:creationId xmlns:a16="http://schemas.microsoft.com/office/drawing/2014/main" id="{D196C5B5-20B8-D985-AEBE-A6A8C403FE6B}"/>
              </a:ext>
            </a:extLst>
          </p:cNvPr>
          <p:cNvPicPr>
            <a:picLocks noChangeAspect="1"/>
          </p:cNvPicPr>
          <p:nvPr/>
        </p:nvPicPr>
        <p:blipFill>
          <a:blip r:embed="rId3"/>
          <a:stretch>
            <a:fillRect/>
          </a:stretch>
        </p:blipFill>
        <p:spPr>
          <a:xfrm>
            <a:off x="1680668" y="523564"/>
            <a:ext cx="4975617" cy="3134036"/>
          </a:xfrm>
          <a:prstGeom prst="rect">
            <a:avLst/>
          </a:prstGeom>
        </p:spPr>
      </p:pic>
      <p:sp>
        <p:nvSpPr>
          <p:cNvPr id="8" name="Rektangel 7">
            <a:extLst>
              <a:ext uri="{FF2B5EF4-FFF2-40B4-BE49-F238E27FC236}">
                <a16:creationId xmlns:a16="http://schemas.microsoft.com/office/drawing/2014/main" id="{90EACB7F-5289-B2A1-DF54-1850C8568A99}"/>
              </a:ext>
            </a:extLst>
          </p:cNvPr>
          <p:cNvSpPr/>
          <p:nvPr/>
        </p:nvSpPr>
        <p:spPr>
          <a:xfrm>
            <a:off x="1680668" y="523564"/>
            <a:ext cx="1694921" cy="30537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
        <p:nvSpPr>
          <p:cNvPr id="9" name="Rektangel 8">
            <a:extLst>
              <a:ext uri="{FF2B5EF4-FFF2-40B4-BE49-F238E27FC236}">
                <a16:creationId xmlns:a16="http://schemas.microsoft.com/office/drawing/2014/main" id="{02F83C12-9D55-247F-6964-A7EBB8374D09}"/>
              </a:ext>
            </a:extLst>
          </p:cNvPr>
          <p:cNvSpPr/>
          <p:nvPr/>
        </p:nvSpPr>
        <p:spPr>
          <a:xfrm>
            <a:off x="3251670" y="915245"/>
            <a:ext cx="1260510" cy="105883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sp>
        <p:nvSpPr>
          <p:cNvPr id="10" name="Rektangel 9">
            <a:extLst>
              <a:ext uri="{FF2B5EF4-FFF2-40B4-BE49-F238E27FC236}">
                <a16:creationId xmlns:a16="http://schemas.microsoft.com/office/drawing/2014/main" id="{3B9E5D69-4DEB-1A7F-73B1-CA65552CAE70}"/>
              </a:ext>
            </a:extLst>
          </p:cNvPr>
          <p:cNvSpPr/>
          <p:nvPr/>
        </p:nvSpPr>
        <p:spPr>
          <a:xfrm>
            <a:off x="9656748" y="515864"/>
            <a:ext cx="947159" cy="30537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latin typeface="Trebuchet MS" panose="020B0603020202020204" pitchFamily="34" charset="0"/>
            </a:endParaRPr>
          </a:p>
        </p:txBody>
      </p:sp>
      <p:grpSp>
        <p:nvGrpSpPr>
          <p:cNvPr id="15" name="Gruppe 14">
            <a:extLst>
              <a:ext uri="{FF2B5EF4-FFF2-40B4-BE49-F238E27FC236}">
                <a16:creationId xmlns:a16="http://schemas.microsoft.com/office/drawing/2014/main" id="{60D92721-EAF3-C141-BEE3-29EC9A34BD18}"/>
              </a:ext>
            </a:extLst>
          </p:cNvPr>
          <p:cNvGrpSpPr/>
          <p:nvPr/>
        </p:nvGrpSpPr>
        <p:grpSpPr>
          <a:xfrm>
            <a:off x="10603907" y="367469"/>
            <a:ext cx="1317476" cy="584775"/>
            <a:chOff x="10603907" y="367469"/>
            <a:chExt cx="1317476" cy="584775"/>
          </a:xfrm>
        </p:grpSpPr>
        <p:sp>
          <p:nvSpPr>
            <p:cNvPr id="11" name="Tekstfelt 10">
              <a:extLst>
                <a:ext uri="{FF2B5EF4-FFF2-40B4-BE49-F238E27FC236}">
                  <a16:creationId xmlns:a16="http://schemas.microsoft.com/office/drawing/2014/main" id="{043DD0E6-4E14-CCBA-E561-E7A632B3AC22}"/>
                </a:ext>
              </a:extLst>
            </p:cNvPr>
            <p:cNvSpPr txBox="1"/>
            <p:nvPr/>
          </p:nvSpPr>
          <p:spPr>
            <a:xfrm>
              <a:off x="10818976" y="367469"/>
              <a:ext cx="1102407" cy="584775"/>
            </a:xfrm>
            <a:prstGeom prst="rect">
              <a:avLst/>
            </a:prstGeom>
            <a:solidFill>
              <a:schemeClr val="accent5">
                <a:lumMod val="40000"/>
                <a:lumOff val="60000"/>
              </a:schemeClr>
            </a:solidFill>
          </p:spPr>
          <p:txBody>
            <a:bodyPr wrap="square" rtlCol="0">
              <a:spAutoFit/>
            </a:bodyPr>
            <a:lstStyle/>
            <a:p>
              <a:r>
                <a:rPr lang="da-DK" sz="1600" dirty="0">
                  <a:latin typeface="Trebuchet MS" panose="020B0603020202020204" pitchFamily="34" charset="0"/>
                </a:rPr>
                <a:t>Eksporter til Excel</a:t>
              </a:r>
            </a:p>
          </p:txBody>
        </p:sp>
        <p:cxnSp>
          <p:nvCxnSpPr>
            <p:cNvPr id="13" name="Lige pilforbindelse 12">
              <a:extLst>
                <a:ext uri="{FF2B5EF4-FFF2-40B4-BE49-F238E27FC236}">
                  <a16:creationId xmlns:a16="http://schemas.microsoft.com/office/drawing/2014/main" id="{F83F5E66-6A50-EEE7-B768-0FD33B3F3D0E}"/>
                </a:ext>
              </a:extLst>
            </p:cNvPr>
            <p:cNvCxnSpPr>
              <a:cxnSpLocks/>
              <a:stCxn id="11" idx="1"/>
              <a:endCxn id="10" idx="3"/>
            </p:cNvCxnSpPr>
            <p:nvPr/>
          </p:nvCxnSpPr>
          <p:spPr>
            <a:xfrm flipH="1">
              <a:off x="10603907" y="659857"/>
              <a:ext cx="215069" cy="869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541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6A195-1509-C881-F3A5-70DE90ADBAD6}"/>
              </a:ext>
            </a:extLst>
          </p:cNvPr>
          <p:cNvSpPr>
            <a:spLocks noGrp="1"/>
          </p:cNvSpPr>
          <p:nvPr>
            <p:ph type="title"/>
          </p:nvPr>
        </p:nvSpPr>
        <p:spPr/>
        <p:txBody>
          <a:bodyPr/>
          <a:lstStyle/>
          <a:p>
            <a:r>
              <a:rPr lang="da-DK" dirty="0"/>
              <a:t>Rekruttering til brugervenlighedstest</a:t>
            </a:r>
          </a:p>
        </p:txBody>
      </p:sp>
      <p:sp>
        <p:nvSpPr>
          <p:cNvPr id="3" name="Pladsholder til tekst 2">
            <a:extLst>
              <a:ext uri="{FF2B5EF4-FFF2-40B4-BE49-F238E27FC236}">
                <a16:creationId xmlns:a16="http://schemas.microsoft.com/office/drawing/2014/main" id="{9E3234C3-38F7-E5C8-0DCB-AC8DBD0E20C5}"/>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14753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2259E-02D3-E1D5-D56E-D2431DADC00A}"/>
              </a:ext>
            </a:extLst>
          </p:cNvPr>
          <p:cNvSpPr>
            <a:spLocks noGrp="1"/>
          </p:cNvSpPr>
          <p:nvPr>
            <p:ph type="title"/>
          </p:nvPr>
        </p:nvSpPr>
        <p:spPr/>
        <p:txBody>
          <a:bodyPr/>
          <a:lstStyle/>
          <a:p>
            <a:r>
              <a:rPr lang="da-DK" dirty="0"/>
              <a:t>Brugervenlighedstest – d. 9. og 10. februar</a:t>
            </a:r>
          </a:p>
        </p:txBody>
      </p:sp>
      <p:sp>
        <p:nvSpPr>
          <p:cNvPr id="3" name="Pladsholder til indhold 2">
            <a:extLst>
              <a:ext uri="{FF2B5EF4-FFF2-40B4-BE49-F238E27FC236}">
                <a16:creationId xmlns:a16="http://schemas.microsoft.com/office/drawing/2014/main" id="{073E70FA-0E7B-0B25-9412-8A664D2649F5}"/>
              </a:ext>
            </a:extLst>
          </p:cNvPr>
          <p:cNvSpPr>
            <a:spLocks noGrp="1"/>
          </p:cNvSpPr>
          <p:nvPr>
            <p:ph idx="1"/>
          </p:nvPr>
        </p:nvSpPr>
        <p:spPr/>
        <p:txBody>
          <a:bodyPr/>
          <a:lstStyle/>
          <a:p>
            <a:r>
              <a:rPr lang="da-DK" sz="1800" dirty="0">
                <a:effectLst/>
                <a:latin typeface="Calibri" panose="020F0502020204030204" pitchFamily="34" charset="0"/>
                <a:ea typeface="Calibri" panose="020F0502020204030204" pitchFamily="34" charset="0"/>
              </a:rPr>
              <a:t>D. 9. og 10. februar foretager vi brugervenlighedstest på Kommunernes Pensionssystem. </a:t>
            </a:r>
            <a:br>
              <a:rPr lang="da-DK" sz="1800" dirty="0">
                <a:effectLst/>
                <a:latin typeface="Calibri" panose="020F0502020204030204" pitchFamily="34" charset="0"/>
                <a:ea typeface="Calibri" panose="020F0502020204030204" pitchFamily="34" charset="0"/>
              </a:rPr>
            </a:br>
            <a:r>
              <a:rPr lang="da-DK" sz="1800" dirty="0">
                <a:effectLst/>
                <a:latin typeface="Calibri" panose="020F0502020204030204" pitchFamily="34" charset="0"/>
                <a:ea typeface="Calibri" panose="020F0502020204030204" pitchFamily="34" charset="0"/>
              </a:rPr>
              <a:t>Det er første del af brugervenlighedstest af den nye funktionalitet for release 3.0.0 – del to vil finde sted i marts.</a:t>
            </a:r>
          </a:p>
          <a:p>
            <a:r>
              <a:rPr lang="da-DK" sz="1800" dirty="0">
                <a:effectLst/>
                <a:latin typeface="Calibri" panose="020F0502020204030204" pitchFamily="34" charset="0"/>
                <a:ea typeface="Calibri" panose="020F0502020204030204" pitchFamily="34" charset="0"/>
              </a:rPr>
              <a:t>Testen afvikles virtuelt så at flest mulige kommuner har mulighed for at deltage.</a:t>
            </a:r>
          </a:p>
          <a:p>
            <a:r>
              <a:rPr lang="da-DK" sz="1800" dirty="0">
                <a:effectLst/>
                <a:latin typeface="Calibri" panose="020F0502020204030204" pitchFamily="34" charset="0"/>
                <a:ea typeface="Calibri" panose="020F0502020204030204" pitchFamily="34" charset="0"/>
              </a:rPr>
              <a:t> </a:t>
            </a:r>
          </a:p>
          <a:p>
            <a:r>
              <a:rPr lang="da-DK" sz="1800" dirty="0">
                <a:effectLst/>
                <a:latin typeface="Calibri" panose="020F0502020204030204" pitchFamily="34" charset="0"/>
                <a:ea typeface="Calibri" panose="020F0502020204030204" pitchFamily="34" charset="0"/>
              </a:rPr>
              <a:t>Vi søger 4 testpersoner, til første del af brugervenlighedstesten for release 3.0.0, som har mulighed for at deltage på ét af disse tidspunkter:</a:t>
            </a:r>
          </a:p>
          <a:p>
            <a:pPr marL="342900" lvl="0" indent="-342900">
              <a:buFont typeface="Symbol" panose="05050102010706020507" pitchFamily="18" charset="2"/>
              <a:buChar char=""/>
            </a:pPr>
            <a:r>
              <a:rPr lang="da-DK" sz="1800" dirty="0">
                <a:effectLst/>
                <a:latin typeface="Calibri" panose="020F0502020204030204" pitchFamily="34" charset="0"/>
                <a:ea typeface="Times New Roman" panose="02020603050405020304" pitchFamily="18" charset="0"/>
              </a:rPr>
              <a:t>D. 9. februar kl. 9:30</a:t>
            </a:r>
            <a:endParaRPr lang="da-DK" sz="18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da-DK" sz="1800" dirty="0">
                <a:effectLst/>
                <a:latin typeface="Calibri" panose="020F0502020204030204" pitchFamily="34" charset="0"/>
                <a:ea typeface="Times New Roman" panose="02020603050405020304" pitchFamily="18" charset="0"/>
              </a:rPr>
              <a:t>D. 9. februar kl. 12:30</a:t>
            </a:r>
            <a:endParaRPr lang="da-DK" sz="18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da-DK" sz="1800" dirty="0">
                <a:effectLst/>
                <a:latin typeface="Calibri" panose="020F0502020204030204" pitchFamily="34" charset="0"/>
                <a:ea typeface="Times New Roman" panose="02020603050405020304" pitchFamily="18" charset="0"/>
              </a:rPr>
              <a:t>D. 10. februar kl. 10:30</a:t>
            </a:r>
            <a:endParaRPr lang="da-DK" sz="1800" dirty="0">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da-DK" sz="1800" dirty="0">
                <a:effectLst/>
                <a:latin typeface="Calibri" panose="020F0502020204030204" pitchFamily="34" charset="0"/>
                <a:ea typeface="Times New Roman" panose="02020603050405020304" pitchFamily="18" charset="0"/>
              </a:rPr>
              <a:t>D. 10. februar kl. 13:30</a:t>
            </a:r>
            <a:endParaRPr lang="da-DK" sz="1800" dirty="0">
              <a:effectLst/>
              <a:latin typeface="Arial" panose="020B0604020202020204" pitchFamily="34" charset="0"/>
              <a:ea typeface="Calibri" panose="020F0502020204030204" pitchFamily="34" charset="0"/>
            </a:endParaRPr>
          </a:p>
          <a:p>
            <a:r>
              <a:rPr lang="da-DK" sz="1800" dirty="0">
                <a:effectLst/>
                <a:latin typeface="Calibri" panose="020F0502020204030204" pitchFamily="34" charset="0"/>
                <a:ea typeface="Calibri" panose="020F0502020204030204" pitchFamily="34" charset="0"/>
              </a:rPr>
              <a:t> </a:t>
            </a:r>
          </a:p>
          <a:p>
            <a:r>
              <a:rPr lang="da-DK" sz="1800" dirty="0">
                <a:effectLst/>
                <a:latin typeface="Calibri" panose="020F0502020204030204" pitchFamily="34" charset="0"/>
                <a:ea typeface="Calibri" panose="020F0502020204030204" pitchFamily="34" charset="0"/>
              </a:rPr>
              <a:t>Testen forventes at tage 1 – 1 ½ time.</a:t>
            </a:r>
          </a:p>
          <a:p>
            <a:endParaRPr lang="da-DK" dirty="0"/>
          </a:p>
        </p:txBody>
      </p:sp>
    </p:spTree>
    <p:extLst>
      <p:ext uri="{BB962C8B-B14F-4D97-AF65-F5344CB8AC3E}">
        <p14:creationId xmlns:p14="http://schemas.microsoft.com/office/powerpoint/2010/main" val="1843169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F900A-92FE-728A-7467-50B1310F6694}"/>
              </a:ext>
            </a:extLst>
          </p:cNvPr>
          <p:cNvSpPr>
            <a:spLocks noGrp="1"/>
          </p:cNvSpPr>
          <p:nvPr>
            <p:ph type="title"/>
          </p:nvPr>
        </p:nvSpPr>
        <p:spPr/>
        <p:txBody>
          <a:bodyPr/>
          <a:lstStyle/>
          <a:p>
            <a:r>
              <a:rPr lang="da-DK" dirty="0"/>
              <a:t>Hvad kræver det at deltage?</a:t>
            </a:r>
          </a:p>
        </p:txBody>
      </p:sp>
      <p:sp>
        <p:nvSpPr>
          <p:cNvPr id="3" name="Pladsholder til indhold 2">
            <a:extLst>
              <a:ext uri="{FF2B5EF4-FFF2-40B4-BE49-F238E27FC236}">
                <a16:creationId xmlns:a16="http://schemas.microsoft.com/office/drawing/2014/main" id="{2F5C6817-EE8A-86DF-B293-BA78B170238F}"/>
              </a:ext>
            </a:extLst>
          </p:cNvPr>
          <p:cNvSpPr>
            <a:spLocks noGrp="1"/>
          </p:cNvSpPr>
          <p:nvPr>
            <p:ph idx="1"/>
          </p:nvPr>
        </p:nvSpPr>
        <p:spPr/>
        <p:txBody>
          <a:bodyPr/>
          <a:lstStyle/>
          <a:p>
            <a:r>
              <a:rPr lang="da-DK" sz="1800" dirty="0">
                <a:effectLst/>
                <a:latin typeface="Calibri" panose="020F0502020204030204" pitchFamily="34" charset="0"/>
                <a:ea typeface="Calibri" panose="020F0502020204030204" pitchFamily="34" charset="0"/>
              </a:rPr>
              <a:t>Deltagelse kræver ingen forberedelse forud for testdagen, og man må godt have deltaget i tidligere brugervenlighedstest af Kommunernes Pensionssystem.</a:t>
            </a:r>
          </a:p>
          <a:p>
            <a:r>
              <a:rPr lang="da-DK" sz="1800" dirty="0">
                <a:effectLst/>
                <a:latin typeface="Calibri" panose="020F0502020204030204" pitchFamily="34" charset="0"/>
                <a:ea typeface="Calibri" panose="020F0502020204030204" pitchFamily="34" charset="0"/>
              </a:rPr>
              <a:t>Deltagerne vil få en introduktion på testdagen, og skal herefter gennemføre en række opgaver samt et afsluttende interview.</a:t>
            </a:r>
          </a:p>
          <a:p>
            <a:r>
              <a:rPr lang="da-DK" sz="1800" dirty="0">
                <a:effectLst/>
                <a:latin typeface="Calibri" panose="020F0502020204030204" pitchFamily="34" charset="0"/>
                <a:ea typeface="Calibri" panose="020F0502020204030204" pitchFamily="34" charset="0"/>
              </a:rPr>
              <a:t> </a:t>
            </a:r>
          </a:p>
          <a:p>
            <a:r>
              <a:rPr lang="da-DK" sz="1800" dirty="0">
                <a:effectLst/>
                <a:latin typeface="Calibri" panose="020F0502020204030204" pitchFamily="34" charset="0"/>
                <a:ea typeface="Calibri" panose="020F0502020204030204" pitchFamily="34" charset="0"/>
              </a:rPr>
              <a:t>Vi søger at få besat følgende roller:</a:t>
            </a:r>
          </a:p>
          <a:p>
            <a:pPr marL="342900" lvl="0" indent="-342900">
              <a:buFont typeface="+mj-lt"/>
              <a:buAutoNum type="arabicParenR"/>
            </a:pPr>
            <a:r>
              <a:rPr lang="da-DK" sz="1800" dirty="0">
                <a:effectLst/>
                <a:latin typeface="Calibri" panose="020F0502020204030204" pitchFamily="34" charset="0"/>
                <a:ea typeface="Times New Roman" panose="02020603050405020304" pitchFamily="18" charset="0"/>
              </a:rPr>
              <a:t>1 sagsbehandler, som håndterer 'modtag post' opgaver, og sagsbehandling</a:t>
            </a:r>
            <a:endParaRPr lang="da-DK" sz="1800" dirty="0">
              <a:effectLst/>
              <a:latin typeface="Arial" panose="020B0604020202020204" pitchFamily="34" charset="0"/>
              <a:ea typeface="Calibri" panose="020F0502020204030204" pitchFamily="34" charset="0"/>
            </a:endParaRPr>
          </a:p>
          <a:p>
            <a:pPr marL="342900" lvl="0" indent="-342900">
              <a:buFont typeface="+mj-lt"/>
              <a:buAutoNum type="arabicParenR"/>
            </a:pPr>
            <a:r>
              <a:rPr lang="da-DK" sz="1800" dirty="0">
                <a:effectLst/>
                <a:latin typeface="Calibri" panose="020F0502020204030204" pitchFamily="34" charset="0"/>
                <a:ea typeface="Times New Roman" panose="02020603050405020304" pitchFamily="18" charset="0"/>
              </a:rPr>
              <a:t>1 sagsbehandler med kendskab til helbredstillægskort</a:t>
            </a:r>
            <a:endParaRPr lang="da-DK" sz="1800" dirty="0">
              <a:effectLst/>
              <a:latin typeface="Arial" panose="020B0604020202020204" pitchFamily="34" charset="0"/>
              <a:ea typeface="Calibri" panose="020F0502020204030204" pitchFamily="34" charset="0"/>
            </a:endParaRPr>
          </a:p>
          <a:p>
            <a:pPr marL="342900" lvl="0" indent="-342900">
              <a:buFont typeface="+mj-lt"/>
              <a:buAutoNum type="arabicParenR"/>
            </a:pPr>
            <a:r>
              <a:rPr lang="da-DK" sz="1800" dirty="0">
                <a:effectLst/>
                <a:latin typeface="Calibri" panose="020F0502020204030204" pitchFamily="34" charset="0"/>
                <a:ea typeface="Times New Roman" panose="02020603050405020304" pitchFamily="18" charset="0"/>
              </a:rPr>
              <a:t>2 KP systemadministratorer, med FØP/FOP sagsbehandlingserfaring og kendskab til bevilling af helbredstillægskort</a:t>
            </a:r>
            <a:endParaRPr lang="da-DK" sz="1800" dirty="0">
              <a:effectLst/>
              <a:latin typeface="Arial" panose="020B0604020202020204" pitchFamily="34" charset="0"/>
              <a:ea typeface="Calibri" panose="020F0502020204030204" pitchFamily="34" charset="0"/>
            </a:endParaRPr>
          </a:p>
          <a:p>
            <a:pPr marL="342900" lvl="1" indent="-342900">
              <a:buFont typeface="+mj-lt"/>
              <a:buAutoNum type="alphaUcParenR"/>
            </a:pPr>
            <a:r>
              <a:rPr lang="da-DK" sz="1800" dirty="0">
                <a:effectLst/>
                <a:latin typeface="Calibri" panose="020F0502020204030204" pitchFamily="34" charset="0"/>
                <a:ea typeface="Times New Roman" panose="02020603050405020304" pitchFamily="18" charset="0"/>
              </a:rPr>
              <a:t>1 som er primær systemadministrator, men som også sagsbehandler.</a:t>
            </a:r>
            <a:endParaRPr lang="da-DK" sz="1800" dirty="0">
              <a:effectLst/>
              <a:latin typeface="Arial" panose="020B0604020202020204" pitchFamily="34" charset="0"/>
              <a:ea typeface="Calibri" panose="020F0502020204030204" pitchFamily="34" charset="0"/>
            </a:endParaRPr>
          </a:p>
          <a:p>
            <a:pPr marL="342900" lvl="1" indent="-342900">
              <a:buFont typeface="+mj-lt"/>
              <a:buAutoNum type="alphaUcParenR"/>
            </a:pPr>
            <a:r>
              <a:rPr lang="da-DK" sz="1800" dirty="0">
                <a:effectLst/>
                <a:latin typeface="Calibri" panose="020F0502020204030204" pitchFamily="34" charset="0"/>
                <a:ea typeface="Times New Roman" panose="02020603050405020304" pitchFamily="18" charset="0"/>
              </a:rPr>
              <a:t>1 som er primær sagsbehandler i KP, men også varetager systemadministrator rollen.</a:t>
            </a:r>
            <a:endParaRPr lang="da-DK" sz="1800" dirty="0">
              <a:effectLst/>
              <a:latin typeface="Arial" panose="020B0604020202020204" pitchFamily="34" charset="0"/>
              <a:ea typeface="Calibri" panose="020F0502020204030204" pitchFamily="34" charset="0"/>
            </a:endParaRPr>
          </a:p>
          <a:p>
            <a:r>
              <a:rPr lang="da-DK" sz="1800" dirty="0">
                <a:effectLst/>
                <a:latin typeface="Calibri" panose="020F0502020204030204" pitchFamily="34" charset="0"/>
                <a:ea typeface="Calibri" panose="020F0502020204030204" pitchFamily="34" charset="0"/>
              </a:rPr>
              <a:t> </a:t>
            </a:r>
          </a:p>
          <a:p>
            <a:r>
              <a:rPr lang="da-DK" sz="1800" dirty="0">
                <a:effectLst/>
                <a:latin typeface="Calibri" panose="020F0502020204030204" pitchFamily="34" charset="0"/>
                <a:ea typeface="Calibri" panose="020F0502020204030204" pitchFamily="34" charset="0"/>
              </a:rPr>
              <a:t>Meld dig gerne, selv hvis du ikke passer en af de ovenstående profiler fuldstændigt. </a:t>
            </a:r>
          </a:p>
          <a:p>
            <a:r>
              <a:rPr lang="da-DK" sz="1800" dirty="0">
                <a:effectLst/>
                <a:latin typeface="Calibri" panose="020F0502020204030204" pitchFamily="34" charset="0"/>
                <a:ea typeface="Calibri" panose="020F0502020204030204" pitchFamily="34" charset="0"/>
              </a:rPr>
              <a:t>Det er en stor hjælp, hvis vi skulle have frafald eller manglende opbakning til testen.</a:t>
            </a:r>
          </a:p>
          <a:p>
            <a:endParaRPr lang="da-DK" dirty="0"/>
          </a:p>
        </p:txBody>
      </p:sp>
    </p:spTree>
    <p:extLst>
      <p:ext uri="{BB962C8B-B14F-4D97-AF65-F5344CB8AC3E}">
        <p14:creationId xmlns:p14="http://schemas.microsoft.com/office/powerpoint/2010/main" val="3479407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FFB8D-A30A-9FE2-9E6E-2FAA373430D2}"/>
              </a:ext>
            </a:extLst>
          </p:cNvPr>
          <p:cNvSpPr>
            <a:spLocks noGrp="1"/>
          </p:cNvSpPr>
          <p:nvPr>
            <p:ph type="title"/>
          </p:nvPr>
        </p:nvSpPr>
        <p:spPr/>
        <p:txBody>
          <a:bodyPr/>
          <a:lstStyle/>
          <a:p>
            <a:r>
              <a:rPr lang="da-DK" dirty="0"/>
              <a:t>Tilmelding</a:t>
            </a:r>
          </a:p>
        </p:txBody>
      </p:sp>
      <p:sp>
        <p:nvSpPr>
          <p:cNvPr id="3" name="Pladsholder til indhold 2">
            <a:extLst>
              <a:ext uri="{FF2B5EF4-FFF2-40B4-BE49-F238E27FC236}">
                <a16:creationId xmlns:a16="http://schemas.microsoft.com/office/drawing/2014/main" id="{0C084A76-ED58-1797-3C4E-9C43562B5F97}"/>
              </a:ext>
            </a:extLst>
          </p:cNvPr>
          <p:cNvSpPr>
            <a:spLocks noGrp="1"/>
          </p:cNvSpPr>
          <p:nvPr>
            <p:ph idx="1"/>
          </p:nvPr>
        </p:nvSpPr>
        <p:spPr/>
        <p:txBody>
          <a:bodyPr/>
          <a:lstStyle/>
          <a:p>
            <a:r>
              <a:rPr lang="da-DK" sz="1800" dirty="0">
                <a:effectLst/>
                <a:latin typeface="Calibri" panose="020F0502020204030204" pitchFamily="34" charset="0"/>
                <a:ea typeface="Calibri" panose="020F0502020204030204" pitchFamily="34" charset="0"/>
              </a:rPr>
              <a:t>Hvis du har lyst og tid til at arbejde lidt tættere med den kommende funktionalitet og give din uforbeholdne mening til kende, så skriv til </a:t>
            </a:r>
            <a:r>
              <a:rPr lang="da-DK" sz="1800" u="sng" dirty="0">
                <a:solidFill>
                  <a:srgbClr val="0563C1"/>
                </a:solidFill>
                <a:effectLst/>
                <a:latin typeface="Calibri" panose="020F0502020204030204" pitchFamily="34" charset="0"/>
                <a:ea typeface="Calibri" panose="020F0502020204030204" pitchFamily="34" charset="0"/>
                <a:hlinkClick r:id="rId2"/>
              </a:rPr>
              <a:t>kp@kombit.dk</a:t>
            </a:r>
            <a:r>
              <a:rPr lang="da-DK" sz="1800" dirty="0">
                <a:effectLst/>
                <a:latin typeface="Calibri" panose="020F0502020204030204" pitchFamily="34" charset="0"/>
                <a:ea typeface="Calibri" panose="020F0502020204030204" pitchFamily="34" charset="0"/>
              </a:rPr>
              <a:t>.</a:t>
            </a:r>
          </a:p>
          <a:p>
            <a:r>
              <a:rPr lang="da-DK" sz="1800" dirty="0">
                <a:effectLst/>
                <a:latin typeface="Calibri" panose="020F0502020204030204" pitchFamily="34" charset="0"/>
                <a:ea typeface="Calibri" panose="020F0502020204030204" pitchFamily="34" charset="0"/>
              </a:rPr>
              <a:t> </a:t>
            </a:r>
          </a:p>
          <a:p>
            <a:r>
              <a:rPr lang="da-DK" sz="1800" dirty="0">
                <a:effectLst/>
                <a:latin typeface="Calibri" panose="020F0502020204030204" pitchFamily="34" charset="0"/>
                <a:ea typeface="Calibri" panose="020F0502020204030204" pitchFamily="34" charset="0"/>
              </a:rPr>
              <a:t>Oplys os venligst om:</a:t>
            </a: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Navn, mail og telefonnr. </a:t>
            </a:r>
            <a:endParaRPr lang="da-DK" sz="1800" dirty="0">
              <a:effectLst/>
              <a:latin typeface="Arial" panose="020B0604020202020204" pitchFamily="34" charset="0"/>
              <a:ea typeface="Calibri" panose="020F0502020204030204" pitchFamily="34" charset="0"/>
            </a:endParaRP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Hvilken rolle der bedst passer på dig.</a:t>
            </a:r>
            <a:endParaRPr lang="da-DK" sz="1800" dirty="0">
              <a:effectLst/>
              <a:latin typeface="Arial" panose="020B0604020202020204" pitchFamily="34" charset="0"/>
              <a:ea typeface="Calibri" panose="020F0502020204030204" pitchFamily="34" charset="0"/>
            </a:endParaRPr>
          </a:p>
          <a:p>
            <a:pPr marL="342900" lvl="0" indent="-342900">
              <a:buFont typeface="Calibri" panose="020F0502020204030204" pitchFamily="34" charset="0"/>
              <a:buChar char="-"/>
            </a:pPr>
            <a:r>
              <a:rPr lang="da-DK" sz="1800" dirty="0">
                <a:effectLst/>
                <a:latin typeface="Calibri" panose="020F0502020204030204" pitchFamily="34" charset="0"/>
                <a:ea typeface="Times New Roman" panose="02020603050405020304" pitchFamily="18" charset="0"/>
              </a:rPr>
              <a:t>Hvilke dage og tidspunkter du har mulighed for at deltage i brugervenlighedstesten (gerne flere).</a:t>
            </a:r>
            <a:endParaRPr lang="da-DK" sz="1800" dirty="0">
              <a:effectLst/>
              <a:latin typeface="Arial" panose="020B0604020202020204" pitchFamily="34" charset="0"/>
              <a:ea typeface="Calibri" panose="020F0502020204030204" pitchFamily="34" charset="0"/>
            </a:endParaRPr>
          </a:p>
          <a:p>
            <a:r>
              <a:rPr lang="da-DK" sz="1800" dirty="0">
                <a:effectLst/>
                <a:latin typeface="Calibri" panose="020F0502020204030204" pitchFamily="34" charset="0"/>
                <a:ea typeface="Calibri" panose="020F0502020204030204" pitchFamily="34" charset="0"/>
              </a:rPr>
              <a:t> </a:t>
            </a:r>
          </a:p>
          <a:p>
            <a:r>
              <a:rPr lang="da-DK" sz="1800" dirty="0">
                <a:effectLst/>
                <a:latin typeface="Calibri" panose="020F0502020204030204" pitchFamily="34" charset="0"/>
                <a:ea typeface="Calibri" panose="020F0502020204030204" pitchFamily="34" charset="0"/>
              </a:rPr>
              <a:t>Når vi har modtaget jeres tilmeldinger, vil vi tage kontakt til 4 testpersoner for at planlægge yderligere med indkaldelser og information.</a:t>
            </a:r>
          </a:p>
          <a:p>
            <a:r>
              <a:rPr lang="da-DK" sz="1800" dirty="0">
                <a:effectLst/>
                <a:latin typeface="Calibri" panose="020F0502020204030204" pitchFamily="34" charset="0"/>
                <a:ea typeface="Calibri" panose="020F0502020204030204" pitchFamily="34" charset="0"/>
              </a:rPr>
              <a:t>Stil endelig spørgsmål til os fra nu af og frem til deadline d. 20. januar. </a:t>
            </a:r>
          </a:p>
          <a:p>
            <a:endParaRPr lang="da-DK" dirty="0"/>
          </a:p>
        </p:txBody>
      </p:sp>
    </p:spTree>
    <p:extLst>
      <p:ext uri="{BB962C8B-B14F-4D97-AF65-F5344CB8AC3E}">
        <p14:creationId xmlns:p14="http://schemas.microsoft.com/office/powerpoint/2010/main" val="3449487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Status </a:t>
            </a:r>
            <a:r>
              <a:rPr lang="da-DK"/>
              <a:t>på driften</a:t>
            </a:r>
            <a:endParaRPr lang="da-DK" dirty="0"/>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30964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E4A3F-CC6B-4BDD-6FE3-718C3A2BBBAD}"/>
              </a:ext>
            </a:extLst>
          </p:cNvPr>
          <p:cNvSpPr>
            <a:spLocks noGrp="1"/>
          </p:cNvSpPr>
          <p:nvPr>
            <p:ph type="title"/>
          </p:nvPr>
        </p:nvSpPr>
        <p:spPr/>
        <p:txBody>
          <a:bodyPr/>
          <a:lstStyle/>
          <a:p>
            <a:r>
              <a:rPr lang="da-DK" dirty="0"/>
              <a:t>Adgang til vejledningsmaterialer mv. via driftssiden</a:t>
            </a:r>
          </a:p>
        </p:txBody>
      </p:sp>
      <p:sp>
        <p:nvSpPr>
          <p:cNvPr id="3" name="Pladsholder til tekst 2">
            <a:extLst>
              <a:ext uri="{FF2B5EF4-FFF2-40B4-BE49-F238E27FC236}">
                <a16:creationId xmlns:a16="http://schemas.microsoft.com/office/drawing/2014/main" id="{58EA88E2-570B-A052-F236-33A61C21F5F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403509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7B47-787E-4DEE-AAB0-ADB72C392C67}"/>
              </a:ext>
            </a:extLst>
          </p:cNvPr>
          <p:cNvSpPr>
            <a:spLocks noGrp="1"/>
          </p:cNvSpPr>
          <p:nvPr>
            <p:ph type="title"/>
          </p:nvPr>
        </p:nvSpPr>
        <p:spPr>
          <a:xfrm>
            <a:off x="838200" y="365126"/>
            <a:ext cx="10515600" cy="907494"/>
          </a:xfrm>
        </p:spPr>
        <p:txBody>
          <a:bodyPr/>
          <a:lstStyle/>
          <a:p>
            <a:r>
              <a:rPr lang="da-DK" dirty="0"/>
              <a:t>Status på driften (1 af 3) – Fejl</a:t>
            </a:r>
          </a:p>
        </p:txBody>
      </p:sp>
      <p:pic>
        <p:nvPicPr>
          <p:cNvPr id="5" name="Picture 6">
            <a:extLst>
              <a:ext uri="{FF2B5EF4-FFF2-40B4-BE49-F238E27FC236}">
                <a16:creationId xmlns:a16="http://schemas.microsoft.com/office/drawing/2014/main" id="{38EC3D08-D2C0-EBF2-1221-6452EC107CE7}"/>
              </a:ext>
            </a:extLst>
          </p:cNvPr>
          <p:cNvPicPr>
            <a:picLocks noChangeAspect="1"/>
          </p:cNvPicPr>
          <p:nvPr/>
        </p:nvPicPr>
        <p:blipFill>
          <a:blip r:embed="rId3"/>
          <a:stretch>
            <a:fillRect/>
          </a:stretch>
        </p:blipFill>
        <p:spPr>
          <a:xfrm>
            <a:off x="-5799" y="1118899"/>
            <a:ext cx="12197800" cy="4815176"/>
          </a:xfrm>
          <a:prstGeom prst="rect">
            <a:avLst/>
          </a:prstGeom>
        </p:spPr>
      </p:pic>
    </p:spTree>
    <p:extLst>
      <p:ext uri="{BB962C8B-B14F-4D97-AF65-F5344CB8AC3E}">
        <p14:creationId xmlns:p14="http://schemas.microsoft.com/office/powerpoint/2010/main" val="3973641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5AE0-65B2-407D-9586-2ADD4C2E6069}"/>
              </a:ext>
            </a:extLst>
          </p:cNvPr>
          <p:cNvSpPr>
            <a:spLocks noGrp="1"/>
          </p:cNvSpPr>
          <p:nvPr>
            <p:ph type="title"/>
          </p:nvPr>
        </p:nvSpPr>
        <p:spPr>
          <a:xfrm>
            <a:off x="838200" y="365125"/>
            <a:ext cx="11020720" cy="1325563"/>
          </a:xfrm>
        </p:spPr>
        <p:txBody>
          <a:bodyPr/>
          <a:lstStyle/>
          <a:p>
            <a:r>
              <a:rPr lang="da-DK" dirty="0"/>
              <a:t>Status på driften (2 af 3) – Andre henvendelser</a:t>
            </a:r>
          </a:p>
        </p:txBody>
      </p:sp>
      <p:pic>
        <p:nvPicPr>
          <p:cNvPr id="4" name="Picture 5">
            <a:extLst>
              <a:ext uri="{FF2B5EF4-FFF2-40B4-BE49-F238E27FC236}">
                <a16:creationId xmlns:a16="http://schemas.microsoft.com/office/drawing/2014/main" id="{FB14D0DB-7E42-08D0-EEB7-D18E2C368689}"/>
              </a:ext>
            </a:extLst>
          </p:cNvPr>
          <p:cNvPicPr>
            <a:picLocks noChangeAspect="1"/>
          </p:cNvPicPr>
          <p:nvPr/>
        </p:nvPicPr>
        <p:blipFill>
          <a:blip r:embed="rId3"/>
          <a:stretch>
            <a:fillRect/>
          </a:stretch>
        </p:blipFill>
        <p:spPr>
          <a:xfrm>
            <a:off x="23257" y="1042587"/>
            <a:ext cx="12134612" cy="4768553"/>
          </a:xfrm>
          <a:prstGeom prst="rect">
            <a:avLst/>
          </a:prstGeom>
        </p:spPr>
      </p:pic>
    </p:spTree>
    <p:extLst>
      <p:ext uri="{BB962C8B-B14F-4D97-AF65-F5344CB8AC3E}">
        <p14:creationId xmlns:p14="http://schemas.microsoft.com/office/powerpoint/2010/main" val="4033874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4BB73-4004-4AD0-A298-49D33546E227}"/>
              </a:ext>
            </a:extLst>
          </p:cNvPr>
          <p:cNvSpPr>
            <a:spLocks noGrp="1"/>
          </p:cNvSpPr>
          <p:nvPr>
            <p:ph type="title"/>
          </p:nvPr>
        </p:nvSpPr>
        <p:spPr/>
        <p:txBody>
          <a:bodyPr/>
          <a:lstStyle/>
          <a:p>
            <a:r>
              <a:rPr lang="da-DK" dirty="0"/>
              <a:t>Status på driften (3 af 3)</a:t>
            </a:r>
          </a:p>
        </p:txBody>
      </p:sp>
      <p:sp>
        <p:nvSpPr>
          <p:cNvPr id="5" name="Pladsholder til indhold 4">
            <a:extLst>
              <a:ext uri="{FF2B5EF4-FFF2-40B4-BE49-F238E27FC236}">
                <a16:creationId xmlns:a16="http://schemas.microsoft.com/office/drawing/2014/main" id="{8093CF68-7D3B-4F41-BF2F-8B6CA1C3348B}"/>
              </a:ext>
            </a:extLst>
          </p:cNvPr>
          <p:cNvSpPr>
            <a:spLocks noGrp="1"/>
          </p:cNvSpPr>
          <p:nvPr>
            <p:ph idx="1"/>
          </p:nvPr>
        </p:nvSpPr>
        <p:spPr/>
        <p:txBody>
          <a:bodyPr/>
          <a:lstStyle/>
          <a:p>
            <a:endParaRPr lang="da-DK"/>
          </a:p>
        </p:txBody>
      </p:sp>
      <p:pic>
        <p:nvPicPr>
          <p:cNvPr id="4" name="Picture 4">
            <a:extLst>
              <a:ext uri="{FF2B5EF4-FFF2-40B4-BE49-F238E27FC236}">
                <a16:creationId xmlns:a16="http://schemas.microsoft.com/office/drawing/2014/main" id="{00F33160-F228-15F9-E22E-28AE2E0E6B82}"/>
              </a:ext>
            </a:extLst>
          </p:cNvPr>
          <p:cNvPicPr>
            <a:picLocks noChangeAspect="1"/>
          </p:cNvPicPr>
          <p:nvPr/>
        </p:nvPicPr>
        <p:blipFill>
          <a:blip r:embed="rId3"/>
          <a:stretch>
            <a:fillRect/>
          </a:stretch>
        </p:blipFill>
        <p:spPr>
          <a:xfrm>
            <a:off x="69575" y="996819"/>
            <a:ext cx="12122425" cy="5242975"/>
          </a:xfrm>
          <a:prstGeom prst="rect">
            <a:avLst/>
          </a:prstGeom>
        </p:spPr>
      </p:pic>
    </p:spTree>
    <p:extLst>
      <p:ext uri="{BB962C8B-B14F-4D97-AF65-F5344CB8AC3E}">
        <p14:creationId xmlns:p14="http://schemas.microsoft.com/office/powerpoint/2010/main" val="1027085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20610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Evaluering og </a:t>
            </a:r>
            <a:br>
              <a:rPr lang="da-DK" dirty="0"/>
            </a:br>
            <a:r>
              <a:rPr lang="da-DK" dirty="0"/>
              <a:t>Tak for i dag</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188687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E58FFB70-6754-501E-034D-147B563EEC48}"/>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4AFED92F-EC79-1243-5C75-B2FE3FAE539A}"/>
              </a:ext>
            </a:extLst>
          </p:cNvPr>
          <p:cNvSpPr>
            <a:spLocks noGrp="1"/>
          </p:cNvSpPr>
          <p:nvPr>
            <p:ph type="body" sz="quarter" idx="17"/>
          </p:nvPr>
        </p:nvSpPr>
        <p:spPr/>
        <p:txBody>
          <a:bodyPr/>
          <a:lstStyle/>
          <a:p>
            <a:r>
              <a:rPr lang="da-DK" b="1" dirty="0"/>
              <a:t>Jf. BTU kan mange ikke finde vejledningsmaterialer mv.</a:t>
            </a:r>
          </a:p>
          <a:p>
            <a:endParaRPr lang="da-DK" dirty="0"/>
          </a:p>
          <a:p>
            <a:r>
              <a:rPr lang="da-DK" sz="1600" dirty="0"/>
              <a:t>Da driftssiden ikke har en god understøttelse af mange filer, har vi lagt ét dokument, som linker til div vejledninger mv., som ligger på dokumentbiblioteket:</a:t>
            </a:r>
          </a:p>
          <a:p>
            <a:r>
              <a:rPr lang="da-DK" sz="1600" dirty="0">
                <a:hlinkClick r:id="rId3"/>
              </a:rPr>
              <a:t>kommunernespensionssystem.dk/vejledninger</a:t>
            </a:r>
            <a:r>
              <a:rPr lang="da-DK" sz="1600" dirty="0"/>
              <a:t> </a:t>
            </a:r>
          </a:p>
        </p:txBody>
      </p:sp>
      <p:sp>
        <p:nvSpPr>
          <p:cNvPr id="4" name="Pladsholder til tekst 3">
            <a:extLst>
              <a:ext uri="{FF2B5EF4-FFF2-40B4-BE49-F238E27FC236}">
                <a16:creationId xmlns:a16="http://schemas.microsoft.com/office/drawing/2014/main" id="{ED8F7796-7489-54C7-167A-CDFE226E5D0D}"/>
              </a:ext>
            </a:extLst>
          </p:cNvPr>
          <p:cNvSpPr>
            <a:spLocks noGrp="1"/>
          </p:cNvSpPr>
          <p:nvPr>
            <p:ph type="body" sz="quarter" idx="16"/>
          </p:nvPr>
        </p:nvSpPr>
        <p:spPr/>
        <p:txBody>
          <a:bodyPr/>
          <a:lstStyle/>
          <a:p>
            <a:endParaRPr lang="da-DK"/>
          </a:p>
        </p:txBody>
      </p:sp>
      <p:pic>
        <p:nvPicPr>
          <p:cNvPr id="5" name="Billede 4">
            <a:extLst>
              <a:ext uri="{FF2B5EF4-FFF2-40B4-BE49-F238E27FC236}">
                <a16:creationId xmlns:a16="http://schemas.microsoft.com/office/drawing/2014/main" id="{2E98612C-552C-FD26-5C05-EAC71F27B5A8}"/>
              </a:ext>
            </a:extLst>
          </p:cNvPr>
          <p:cNvPicPr>
            <a:picLocks noChangeAspect="1"/>
          </p:cNvPicPr>
          <p:nvPr/>
        </p:nvPicPr>
        <p:blipFill>
          <a:blip r:embed="rId4"/>
          <a:stretch>
            <a:fillRect/>
          </a:stretch>
        </p:blipFill>
        <p:spPr>
          <a:xfrm>
            <a:off x="4903773" y="3766033"/>
            <a:ext cx="6603875" cy="19579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4370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79083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B57BCFF-3F9A-5AB4-8AAC-35C7753F3D79}"/>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2F9A171D-ECBA-0F18-2606-DC0A885B75A3}"/>
              </a:ext>
            </a:extLst>
          </p:cNvPr>
          <p:cNvSpPr>
            <a:spLocks noGrp="1"/>
          </p:cNvSpPr>
          <p:nvPr>
            <p:ph type="body" sz="quarter" idx="17"/>
          </p:nvPr>
        </p:nvSpPr>
        <p:spPr/>
        <p:txBody>
          <a:bodyPr/>
          <a:lstStyle/>
          <a:p>
            <a:r>
              <a:rPr lang="da-DK" dirty="0"/>
              <a:t>For at kunne yde den bedst mulige borgerbetjening ønsker UDK, at blanketten UDK251 sendes via KP Basis.</a:t>
            </a:r>
          </a:p>
          <a:p>
            <a:endParaRPr lang="da-DK" dirty="0"/>
          </a:p>
          <a:p>
            <a:r>
              <a:rPr lang="da-DK" b="1" dirty="0"/>
              <a:t>KLIK-systemet er lukket d. 26.-27. januar (servicevindue).</a:t>
            </a:r>
          </a:p>
          <a:p>
            <a:r>
              <a:rPr lang="da-DK" dirty="0"/>
              <a:t>KLIK opgraderes til en version 2.0 d. 1. februar. Den nye version gør det muligt at registrere hvilke medarbejdere, der har forskellige ”roller” jf. </a:t>
            </a:r>
            <a:r>
              <a:rPr lang="da-DK" dirty="0" err="1"/>
              <a:t>KOMBITs</a:t>
            </a:r>
            <a:r>
              <a:rPr lang="da-DK" dirty="0"/>
              <a:t> rollegalleri. </a:t>
            </a:r>
          </a:p>
        </p:txBody>
      </p:sp>
      <p:sp>
        <p:nvSpPr>
          <p:cNvPr id="4" name="Pladsholder til tekst 3">
            <a:extLst>
              <a:ext uri="{FF2B5EF4-FFF2-40B4-BE49-F238E27FC236}">
                <a16:creationId xmlns:a16="http://schemas.microsoft.com/office/drawing/2014/main" id="{D37B46D3-A243-DB8A-8637-D6FEFEF06E5D}"/>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244899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solidFill>
                  <a:schemeClr val="accent5"/>
                </a:solidFill>
              </a:rPr>
              <a:t>KP</a:t>
            </a:r>
            <a:r>
              <a:rPr lang="da-DK" dirty="0"/>
              <a:t> ~ </a:t>
            </a:r>
            <a:r>
              <a:rPr lang="da-DK" dirty="0">
                <a:solidFill>
                  <a:schemeClr val="accent3"/>
                </a:solidFill>
              </a:rPr>
              <a:t>KY</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28860328"/>
      </p:ext>
    </p:extLst>
  </p:cSld>
  <p:clrMapOvr>
    <a:masterClrMapping/>
  </p:clrMapOvr>
</p:sld>
</file>

<file path=ppt/theme/theme1.xml><?xml version="1.0" encoding="utf-8"?>
<a:theme xmlns:a="http://schemas.openxmlformats.org/drawingml/2006/main" name="KOMBIT">
  <a:themeElements>
    <a:clrScheme name="KOMBIT">
      <a:dk1>
        <a:sysClr val="windowText" lastClr="000000"/>
      </a:dk1>
      <a:lt1>
        <a:sysClr val="window" lastClr="FFFFFF"/>
      </a:lt1>
      <a:dk2>
        <a:srgbClr val="4E3629"/>
      </a:dk2>
      <a:lt2>
        <a:srgbClr val="CBC4BC"/>
      </a:lt2>
      <a:accent1>
        <a:srgbClr val="C8102E"/>
      </a:accent1>
      <a:accent2>
        <a:srgbClr val="43695B"/>
      </a:accent2>
      <a:accent3>
        <a:srgbClr val="007398"/>
      </a:accent3>
      <a:accent4>
        <a:srgbClr val="279989"/>
      </a:accent4>
      <a:accent5>
        <a:srgbClr val="563D82"/>
      </a:accent5>
      <a:accent6>
        <a:srgbClr val="8E2C48"/>
      </a:accent6>
      <a:hlink>
        <a:srgbClr val="0000FF"/>
      </a:hlink>
      <a:folHlink>
        <a:srgbClr val="800080"/>
      </a:folHlink>
    </a:clrScheme>
    <a:fontScheme name="KOMBIT">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M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400" dirty="0">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Trebuchet MS" panose="020B0603020202020204" pitchFamily="34" charset="0"/>
          </a:defRPr>
        </a:defPPr>
      </a:lstStyle>
    </a:txDef>
  </a:objectDefaults>
  <a:extraClrSchemeLst/>
  <a:custClrLst>
    <a:custClr name="RGB(215,210,203)">
      <a:srgbClr val="D7D2CB"/>
    </a:custClr>
    <a:custClr name="RGB(203,196,188)">
      <a:srgbClr val="CBC4BC"/>
    </a:custClr>
    <a:custClr name="RGB(182,173,165)">
      <a:srgbClr val="B6ADA5"/>
    </a:custClr>
    <a:custClr name="RGB(255,163,139)">
      <a:srgbClr val="FFA38B"/>
    </a:custClr>
    <a:custClr name="RGB(255,106,57)">
      <a:srgbClr val="FF6A39"/>
    </a:custClr>
    <a:custClr name="RGB(220,68,5)">
      <a:srgbClr val="DC4405"/>
    </a:custClr>
    <a:custClr name="RGB(127,156,144)">
      <a:srgbClr val="7F9C90"/>
    </a:custClr>
    <a:custClr name="RGB(67,105,91)">
      <a:srgbClr val="43695B"/>
    </a:custClr>
    <a:custClr name="RGB(24,48,40)">
      <a:srgbClr val="183028"/>
    </a:custClr>
    <a:custClr name="RGB(197,232,108)">
      <a:srgbClr val="C5E86C"/>
    </a:custClr>
    <a:custClr name="RGB(132,189,0)">
      <a:srgbClr val="84BD00"/>
    </a:custClr>
    <a:custClr name="RGB(122,154,1)">
      <a:srgbClr val="7A9A01"/>
    </a:custClr>
    <a:custClr name="RGB(217,225,226)">
      <a:srgbClr val="D9E1E2"/>
    </a:custClr>
    <a:custClr name="RGB(164,188,194)">
      <a:srgbClr val="A4BCC2"/>
    </a:custClr>
    <a:custClr name="RGB(152,164,174)">
      <a:srgbClr val="98A4AE"/>
    </a:custClr>
    <a:custClr name="RGB(123,167,188)">
      <a:srgbClr val="7BA7BC"/>
    </a:custClr>
    <a:custClr name="RGB(0,115,152)">
      <a:srgbClr val="007398"/>
    </a:custClr>
    <a:custClr name="RGB(0,86,118)">
      <a:srgbClr val="005776"/>
    </a:custClr>
    <a:custClr name="RGB(92,184,178)">
      <a:srgbClr val="5CB8B2"/>
    </a:custClr>
    <a:custClr name="RGB(39,153,137)">
      <a:srgbClr val="279989"/>
    </a:custClr>
    <a:custClr name="RGB(0,118,129)">
      <a:srgbClr val="007681"/>
    </a:custClr>
    <a:custClr name="RGB(117,102,160)">
      <a:srgbClr val="7566A0"/>
    </a:custClr>
    <a:custClr name="RGB(86,61,130)">
      <a:srgbClr val="563D82"/>
    </a:custClr>
    <a:custClr name="RGB(51,0,114)">
      <a:srgbClr val="330077"/>
    </a:custClr>
    <a:custClr name="RGB(181,92,128)">
      <a:srgbClr val="B55C80"/>
    </a:custClr>
    <a:custClr name="RGB(142,44,72)">
      <a:srgbClr val="8E2C48"/>
    </a:custClr>
    <a:custClr name="RGB(103,46,69)">
      <a:srgbClr val="672E45"/>
    </a:custClr>
  </a:custClrLst>
  <a:extLst>
    <a:ext uri="{05A4C25C-085E-4340-85A3-A5531E510DB2}">
      <thm15:themeFamily xmlns:thm15="http://schemas.microsoft.com/office/thememl/2012/main" name="KOMBIT" id="{C8AF4C2F-4755-4B45-A574-0092F18ED31F}" vid="{0D64A4D0-43AC-472F-A867-59C898CE664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50E607AEC89A64FB01FB1CE00625A5F" ma:contentTypeVersion="11" ma:contentTypeDescription="Opret et nyt dokument." ma:contentTypeScope="" ma:versionID="08eeacecd7cf9fa4b62276a3e3a7ecf7">
  <xsd:schema xmlns:xsd="http://www.w3.org/2001/XMLSchema" xmlns:xs="http://www.w3.org/2001/XMLSchema" xmlns:p="http://schemas.microsoft.com/office/2006/metadata/properties" xmlns:ns2="96c47bad-65db-4d5f-86bb-1c02544a7891" xmlns:ns3="http://schemas.microsoft.com/sharepoint/v4" xmlns:ns4="f82b57f8-2ccb-4ab0-a5d2-1bfd24bdaa36" targetNamespace="http://schemas.microsoft.com/office/2006/metadata/properties" ma:root="true" ma:fieldsID="4b1b9caf7c048ffd508799d88ac70002" ns2:_="" ns3:_="" ns4:_="">
    <xsd:import namespace="96c47bad-65db-4d5f-86bb-1c02544a7891"/>
    <xsd:import namespace="http://schemas.microsoft.com/sharepoint/v4"/>
    <xsd:import namespace="f82b57f8-2ccb-4ab0-a5d2-1bfd24bdaa36"/>
    <xsd:element name="properties">
      <xsd:complexType>
        <xsd:sequence>
          <xsd:element name="documentManagement">
            <xsd:complexType>
              <xsd:all>
                <xsd:element ref="ns2:Forsideemne" minOccurs="0"/>
                <xsd:element ref="ns2:_x002d_" minOccurs="0"/>
                <xsd:element ref="ns2:_x002d__x002d_" minOccurs="0"/>
                <xsd:element ref="ns2:Sortering" minOccurs="0"/>
                <xsd:element ref="ns2:Download" minOccurs="0"/>
                <xsd:element ref="ns3:IconOverlay" minOccurs="0"/>
                <xsd:element ref="ns2:yboy" minOccurs="0"/>
                <xsd:element ref="ns2:_x002d__x002d__x002d_"/>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47bad-65db-4d5f-86bb-1c02544a7891" elementFormDefault="qualified">
    <xsd:import namespace="http://schemas.microsoft.com/office/2006/documentManagement/types"/>
    <xsd:import namespace="http://schemas.microsoft.com/office/infopath/2007/PartnerControls"/>
    <xsd:element name="Forsideemne" ma:index="2" nillable="true" ma:displayName="Forsideemne" ma:format="Dropdown" ma:internalName="Forsideemne">
      <xsd:simpleType>
        <xsd:restriction base="dms:Choice">
          <xsd:enumeration value="Forvaltningshåndbog"/>
          <xsd:enumeration value="Høringsmateriale"/>
          <xsd:enumeration value="KL-breve"/>
          <xsd:enumeration value="KLIK-opgaver"/>
          <xsd:enumeration value="KLIK-opgaver og bilag (KP Basis)"/>
          <xsd:enumeration value="KLIK-opgaver og bilag (KP)"/>
          <xsd:enumeration value="Bilag (KP Basis)"/>
          <xsd:enumeration value="Præsentationer"/>
          <xsd:enumeration value="Præsentationer (KMD SPK)"/>
          <xsd:enumeration value="Generelle præsentationer (KP Basis)"/>
          <xsd:enumeration value="Implementeringshåndbog for KMD SPK"/>
          <xsd:enumeration value="Implementeringsmaterialer (KP Basis)"/>
          <xsd:enumeration value="Implementeringsmaterialer (KP)"/>
          <xsd:enumeration value="SPK integrationer"/>
          <xsd:enumeration value="Vejledninger mv. (KP)"/>
          <xsd:enumeration value="Webinar om brugen af KMD SPK"/>
          <xsd:enumeration value="Webinarer om KLIK-opgaver (KP Basis)"/>
          <xsd:enumeration value="Webinarer om KLIK-opgaver (KP)"/>
          <xsd:enumeration value="Webinarer om release 2.0 (KP)"/>
          <xsd:enumeration value="Møder (KP)"/>
          <xsd:enumeration value="Netværksmøder (KP Basis)"/>
          <xsd:enumeration value="Undervisning for systemadministratorer (KP Basis)"/>
          <xsd:enumeration value="Undervisning for superbrugere (KP Basis)"/>
          <xsd:enumeration value="Undervisning for medarbejdere m/ økonomiopgaver (KP Basis)"/>
          <xsd:enumeration value="Undervisning for supportberettigede brugere (KP Basis)"/>
          <xsd:enumeration value="Ændringsforslag og releases (KP)"/>
          <xsd:enumeration value="UDK Pension"/>
          <xsd:enumeration value="Teamvejledninger (KP)"/>
          <xsd:enumeration value="Træningsmiljø (KP)"/>
        </xsd:restriction>
      </xsd:simpleType>
    </xsd:element>
    <xsd:element name="_x002d_" ma:index="3" nillable="true" ma:displayName="-" ma:internalName="_x002d_">
      <xsd:simpleType>
        <xsd:restriction base="dms:Text">
          <xsd:maxLength value="255"/>
        </xsd:restriction>
      </xsd:simpleType>
    </xsd:element>
    <xsd:element name="_x002d__x002d_" ma:index="4" nillable="true" ma:displayName="--" ma:internalName="_x002d__x002d_">
      <xsd:simpleType>
        <xsd:restriction base="dms:Text">
          <xsd:maxLength value="255"/>
        </xsd:restriction>
      </xsd:simpleType>
    </xsd:element>
    <xsd:element name="Sortering" ma:index="5" nillable="true" ma:displayName="Sortering" ma:decimals="0" ma:internalName="Sortering">
      <xsd:simpleType>
        <xsd:restriction base="dms:Number"/>
      </xsd:simpleType>
    </xsd:element>
    <xsd:element name="Download" ma:index="6" nillable="true" ma:displayName="Download" ma:internalName="Download">
      <xsd:simpleType>
        <xsd:restriction base="dms:Text">
          <xsd:maxLength value="255"/>
        </xsd:restriction>
      </xsd:simpleType>
    </xsd:element>
    <xsd:element name="yboy" ma:index="14" nillable="true" ma:displayName="Person eller gruppe" ma:list="UserInfo" ma:internalName="ybo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2d__x002d__x002d_" ma:index="15" ma:displayName="---" ma:internalName="_x002d__x002d__x002d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b57f8-2ccb-4ab0-a5d2-1bfd24bdaa36"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2d__x002d__x002d_ xmlns="96c47bad-65db-4d5f-86bb-1c02544a7891">Præsentationsmaterialer</_x002d__x002d__x002d_>
    <_x002d__x002d_ xmlns="96c47bad-65db-4d5f-86bb-1c02544a7891" xsi:nil="true"/>
    <IconOverlay xmlns="http://schemas.microsoft.com/sharepoint/v4" xsi:nil="true"/>
    <Sortering xmlns="96c47bad-65db-4d5f-86bb-1c02544a7891">890</Sortering>
    <Download xmlns="96c47bad-65db-4d5f-86bb-1c02544a7891" xsi:nil="true"/>
    <yboy xmlns="96c47bad-65db-4d5f-86bb-1c02544a7891">
      <UserInfo>
        <DisplayName/>
        <AccountId xsi:nil="true"/>
        <AccountType/>
      </UserInfo>
    </yboy>
    <_x002d_ xmlns="96c47bad-65db-4d5f-86bb-1c02544a7891">Præsentationsmaterialer</_x002d_>
    <Forsideemne xmlns="96c47bad-65db-4d5f-86bb-1c02544a7891">Møder (KP)</Forsideemn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E722A27-B3B2-43E0-B342-6DE3EC76AEC2}"/>
</file>

<file path=customXml/itemProps2.xml><?xml version="1.0" encoding="utf-8"?>
<ds:datastoreItem xmlns:ds="http://schemas.openxmlformats.org/officeDocument/2006/customXml" ds:itemID="{8DE870EC-CF40-4FAA-8CE6-6D808AF4289D}">
  <ds:schemaRefs>
    <ds:schemaRef ds:uri="http://purl.org/dc/dcmitype/"/>
    <ds:schemaRef ds:uri="3e6cf5d8-9ce4-4652-a6e6-07ace85fe7bc"/>
    <ds:schemaRef ds:uri="1ad18e57-1846-4ffb-a171-01e80b4d2f32"/>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6A69F905-EFF7-403F-99BA-B4550166E446}">
  <ds:schemaRefs>
    <ds:schemaRef ds:uri="http://schemas.microsoft.com/sharepoint/v3/contenttype/forms"/>
  </ds:schemaRefs>
</ds:datastoreItem>
</file>

<file path=customXml/itemProps4.xml><?xml version="1.0" encoding="utf-8"?>
<ds:datastoreItem xmlns:ds="http://schemas.openxmlformats.org/officeDocument/2006/customXml" ds:itemID="{2012D5F9-F226-41A2-9E42-7314705F18D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Powerpoint skabelon</Template>
  <TotalTime>3848</TotalTime>
  <Words>2652</Words>
  <Application>Microsoft Office PowerPoint</Application>
  <PresentationFormat>Widescreen</PresentationFormat>
  <Paragraphs>348</Paragraphs>
  <Slides>54</Slides>
  <Notes>12</Notes>
  <HiddenSlides>1</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54</vt:i4>
      </vt:variant>
    </vt:vector>
  </HeadingPairs>
  <TitlesOfParts>
    <vt:vector size="59" baseType="lpstr">
      <vt:lpstr>Arial</vt:lpstr>
      <vt:lpstr>Calibri</vt:lpstr>
      <vt:lpstr>Symbol</vt:lpstr>
      <vt:lpstr>Trebuchet MS</vt:lpstr>
      <vt:lpstr>KOMBIT</vt:lpstr>
      <vt:lpstr>Statusmøde (uge 3)</vt:lpstr>
      <vt:lpstr>Struktur for mødet</vt:lpstr>
      <vt:lpstr>PowerPoint-præsentation</vt:lpstr>
      <vt:lpstr>Dagsorden</vt:lpstr>
      <vt:lpstr>Adgang til vejledningsmaterialer mv. via driftssiden</vt:lpstr>
      <vt:lpstr>PowerPoint-præsentation</vt:lpstr>
      <vt:lpstr>Kort nyt</vt:lpstr>
      <vt:lpstr>PowerPoint-præsentation</vt:lpstr>
      <vt:lpstr>KP ~ KY</vt:lpstr>
      <vt:lpstr>Hvorfor kan KY og KP ikke det samme?</vt:lpstr>
      <vt:lpstr>Parallel </vt:lpstr>
      <vt:lpstr>Netcompany ~ KOMBIT Hvem skal jeg kontakte?</vt:lpstr>
      <vt:lpstr>Hvem skal jeg kontakte?</vt:lpstr>
      <vt:lpstr>Procesunderstøttelse  i KP</vt:lpstr>
      <vt:lpstr>Procesunderstøttelse i KP</vt:lpstr>
      <vt:lpstr>Udvalgt release 3</vt:lpstr>
      <vt:lpstr>Udvalgt release 4 – H2 2023</vt:lpstr>
      <vt:lpstr>Udvalgt release 5 – H1 2024</vt:lpstr>
      <vt:lpstr>Udvalgte kendte fejl</vt:lpstr>
      <vt:lpstr>Kendte fejl (1 af 6) UDK 251</vt:lpstr>
      <vt:lpstr>Kendte fejl (2 af 6) Helbredstillægskort 2023</vt:lpstr>
      <vt:lpstr>Kendte fejl (3 af 6) Sager stoppes ikke af dødsprocessen</vt:lpstr>
      <vt:lpstr>Kendte fejl (4 af 6)  Adresser med samme nr. på institutionsoversigten</vt:lpstr>
      <vt:lpstr>Kendte fejl (5 af 6)  Forkerte bevillings- og tilkendelsesdatoer </vt:lpstr>
      <vt:lpstr>Kendte fejl (6 af 6) Opfølgningsopgaver vedr. boligstøtte</vt:lpstr>
      <vt:lpstr>PowerPoint-præsentation</vt:lpstr>
      <vt:lpstr>Spørgsmål til projektet?</vt:lpstr>
      <vt:lpstr>dialog i break out rooms</vt:lpstr>
      <vt:lpstr>Formål med break out rooms</vt:lpstr>
      <vt:lpstr>Break out rooms</vt:lpstr>
      <vt:lpstr>PowerPoint-præsentation</vt:lpstr>
      <vt:lpstr>Note til mig selv:  Husk at starte optagelsen</vt:lpstr>
      <vt:lpstr>Kort opsamling</vt:lpstr>
      <vt:lpstr>Hvad sker på næste statusmøde?</vt:lpstr>
      <vt:lpstr>Hvad sker på næste statusmøde?</vt:lpstr>
      <vt:lpstr>Følgende er primært henvendt KP-systemansvarlig </vt:lpstr>
      <vt:lpstr>Release 3.0 pilotafprøvning</vt:lpstr>
      <vt:lpstr>Automatisering af processer og udbetaling/besked til 3. part</vt:lpstr>
      <vt:lpstr>KLIK-opgaver og oversigt til release 3.0</vt:lpstr>
      <vt:lpstr>PowerPoint-præsentation</vt:lpstr>
      <vt:lpstr>Release 3.0.0 – Ny funktionalitet</vt:lpstr>
      <vt:lpstr>KLIK-opgaver – Hvornår skal opgaverne løses mm.</vt:lpstr>
      <vt:lpstr>OBS for udvalgte opgaver</vt:lpstr>
      <vt:lpstr>PowerPoint-præsentation</vt:lpstr>
      <vt:lpstr>Rekruttering til brugervenlighedstest</vt:lpstr>
      <vt:lpstr>Brugervenlighedstest – d. 9. og 10. februar</vt:lpstr>
      <vt:lpstr>Hvad kræver det at deltage?</vt:lpstr>
      <vt:lpstr>Tilmelding</vt:lpstr>
      <vt:lpstr>Status på driften</vt:lpstr>
      <vt:lpstr>Status på driften (1 af 3) – Fejl</vt:lpstr>
      <vt:lpstr>Status på driften (2 af 3) – Andre henvendelser</vt:lpstr>
      <vt:lpstr>Status på driften (3 af 3)</vt:lpstr>
      <vt:lpstr>Tak for i dag</vt:lpstr>
      <vt:lpstr>Evaluering og  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Driftsstatusmøde (uge 14)</dc:title>
  <dc:creator>Aske Walther Sørensen</dc:creator>
  <cp:lastModifiedBy>Aske Walther Sørensen</cp:lastModifiedBy>
  <cp:revision>54</cp:revision>
  <dcterms:created xsi:type="dcterms:W3CDTF">2022-03-24T09:25:13Z</dcterms:created>
  <dcterms:modified xsi:type="dcterms:W3CDTF">2023-01-17T08:53:07Z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0x010100D50E607AEC89A64FB01FB1CE00625A5F</vt:lpwstr>
  </property>
  <property fmtid="{D5CDD505-2E9C-101B-9397-08002B2CF9AE}" pid="3" name="Mødetype">
    <vt:lpwstr>1609;#Præsentation|93fbbba1-d5f3-4784-9979-765919310bab</vt:lpwstr>
  </property>
  <property fmtid="{D5CDD505-2E9C-101B-9397-08002B2CF9AE}" pid="4" name="Interessenter">
    <vt:lpwstr>1683;#Ekstern|95ef43ab-9e36-4dab-816d-0787e44693bc</vt:lpwstr>
  </property>
  <property fmtid="{D5CDD505-2E9C-101B-9397-08002B2CF9AE}" pid="5" name="_dlc_DocIdItemGuid">
    <vt:lpwstr>409a805c-72dd-4696-829b-3d9b42ebae5d</vt:lpwstr>
  </property>
</Properties>
</file>